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49"/>
  </p:notesMasterIdLst>
  <p:sldIdLst>
    <p:sldId id="358" r:id="rId2"/>
    <p:sldId id="260" r:id="rId3"/>
    <p:sldId id="401" r:id="rId4"/>
    <p:sldId id="402" r:id="rId5"/>
    <p:sldId id="354" r:id="rId6"/>
    <p:sldId id="385" r:id="rId7"/>
    <p:sldId id="379" r:id="rId8"/>
    <p:sldId id="399" r:id="rId9"/>
    <p:sldId id="307" r:id="rId10"/>
    <p:sldId id="400" r:id="rId11"/>
    <p:sldId id="386" r:id="rId12"/>
    <p:sldId id="371" r:id="rId13"/>
    <p:sldId id="343" r:id="rId14"/>
    <p:sldId id="380" r:id="rId15"/>
    <p:sldId id="381" r:id="rId16"/>
    <p:sldId id="382" r:id="rId17"/>
    <p:sldId id="383" r:id="rId18"/>
    <p:sldId id="316" r:id="rId19"/>
    <p:sldId id="351" r:id="rId20"/>
    <p:sldId id="344" r:id="rId21"/>
    <p:sldId id="345" r:id="rId22"/>
    <p:sldId id="317" r:id="rId23"/>
    <p:sldId id="259" r:id="rId24"/>
    <p:sldId id="393" r:id="rId25"/>
    <p:sldId id="394" r:id="rId26"/>
    <p:sldId id="384" r:id="rId27"/>
    <p:sldId id="395" r:id="rId28"/>
    <p:sldId id="318" r:id="rId29"/>
    <p:sldId id="269" r:id="rId30"/>
    <p:sldId id="398" r:id="rId31"/>
    <p:sldId id="271" r:id="rId32"/>
    <p:sldId id="325" r:id="rId33"/>
    <p:sldId id="326" r:id="rId34"/>
    <p:sldId id="327" r:id="rId35"/>
    <p:sldId id="328" r:id="rId36"/>
    <p:sldId id="329" r:id="rId37"/>
    <p:sldId id="397" r:id="rId38"/>
    <p:sldId id="330" r:id="rId39"/>
    <p:sldId id="389" r:id="rId40"/>
    <p:sldId id="391" r:id="rId41"/>
    <p:sldId id="292" r:id="rId42"/>
    <p:sldId id="396" r:id="rId43"/>
    <p:sldId id="370" r:id="rId44"/>
    <p:sldId id="372" r:id="rId45"/>
    <p:sldId id="376" r:id="rId46"/>
    <p:sldId id="378" r:id="rId47"/>
    <p:sldId id="388" r:id="rId48"/>
  </p:sldIdLst>
  <p:sldSz cx="9144000" cy="6858000" type="screen4x3"/>
  <p:notesSz cx="6807200" cy="9939338"/>
  <p:custDataLst>
    <p:tags r:id="rId50"/>
  </p:custDataLst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Font typeface="Wingdings" charset="2"/>
      <a:buChar char="w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accent2"/>
      </a:buClr>
      <a:buFont typeface="Wingdings" charset="2"/>
      <a:buChar char="w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accent2"/>
      </a:buClr>
      <a:buFont typeface="Wingdings" charset="2"/>
      <a:buChar char="w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accent2"/>
      </a:buClr>
      <a:buFont typeface="Wingdings" charset="2"/>
      <a:buChar char="w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accent2"/>
      </a:buClr>
      <a:buFont typeface="Wingdings" charset="2"/>
      <a:buChar char="w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994000"/>
    <a:srgbClr val="CCFFFF"/>
    <a:srgbClr val="FFCC99"/>
    <a:srgbClr val="66FF66"/>
    <a:srgbClr val="E6B380"/>
    <a:srgbClr val="3399FF"/>
    <a:srgbClr val="FF3300"/>
    <a:srgbClr val="DFFDE3"/>
    <a:srgbClr val="CC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43003-4479-44C6-974C-81240769EB5A}" v="11" dt="2022-02-18T00:28:44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85484" autoAdjust="0"/>
  </p:normalViewPr>
  <p:slideViewPr>
    <p:cSldViewPr>
      <p:cViewPr varScale="1">
        <p:scale>
          <a:sx n="100" d="100"/>
          <a:sy n="100" d="100"/>
        </p:scale>
        <p:origin x="17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939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oos Mohannak" userId="9a8bcc8e744308ce" providerId="LiveId" clId="{74843003-4479-44C6-974C-81240769EB5A}"/>
    <pc:docChg chg="undo custSel addSld delSld modSld sldOrd">
      <pc:chgData name="Kavoos Mohannak" userId="9a8bcc8e744308ce" providerId="LiveId" clId="{74843003-4479-44C6-974C-81240769EB5A}" dt="2022-02-18T00:29:15.958" v="357" actId="1076"/>
      <pc:docMkLst>
        <pc:docMk/>
      </pc:docMkLst>
      <pc:sldChg chg="delSp modSp mod">
        <pc:chgData name="Kavoos Mohannak" userId="9a8bcc8e744308ce" providerId="LiveId" clId="{74843003-4479-44C6-974C-81240769EB5A}" dt="2022-02-18T00:05:14.368" v="263" actId="21"/>
        <pc:sldMkLst>
          <pc:docMk/>
          <pc:sldMk cId="0" sldId="259"/>
        </pc:sldMkLst>
        <pc:spChg chg="del">
          <ac:chgData name="Kavoos Mohannak" userId="9a8bcc8e744308ce" providerId="LiveId" clId="{74843003-4479-44C6-974C-81240769EB5A}" dt="2022-02-17T23:47:50.853" v="252" actId="21"/>
          <ac:spMkLst>
            <pc:docMk/>
            <pc:sldMk cId="0" sldId="259"/>
            <ac:spMk id="4" creationId="{00000000-0000-0000-0000-000000000000}"/>
          </ac:spMkLst>
        </pc:spChg>
        <pc:spChg chg="del">
          <ac:chgData name="Kavoos Mohannak" userId="9a8bcc8e744308ce" providerId="LiveId" clId="{74843003-4479-44C6-974C-81240769EB5A}" dt="2022-02-18T00:05:14.368" v="263" actId="21"/>
          <ac:spMkLst>
            <pc:docMk/>
            <pc:sldMk cId="0" sldId="259"/>
            <ac:spMk id="6" creationId="{00000000-0000-0000-0000-000000000000}"/>
          </ac:spMkLst>
        </pc:spChg>
        <pc:spChg chg="mod">
          <ac:chgData name="Kavoos Mohannak" userId="9a8bcc8e744308ce" providerId="LiveId" clId="{74843003-4479-44C6-974C-81240769EB5A}" dt="2022-02-17T23:47:47.111" v="251" actId="1076"/>
          <ac:spMkLst>
            <pc:docMk/>
            <pc:sldMk cId="0" sldId="259"/>
            <ac:spMk id="16387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0:56.791" v="214" actId="21"/>
        <pc:sldMkLst>
          <pc:docMk/>
          <pc:sldMk cId="0" sldId="260"/>
        </pc:sldMkLst>
        <pc:spChg chg="del">
          <ac:chgData name="Kavoos Mohannak" userId="9a8bcc8e744308ce" providerId="LiveId" clId="{74843003-4479-44C6-974C-81240769EB5A}" dt="2022-02-17T23:40:56.791" v="214" actId="21"/>
          <ac:spMkLst>
            <pc:docMk/>
            <pc:sldMk cId="0" sldId="260"/>
            <ac:spMk id="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8T00:05:26.133" v="264" actId="21"/>
        <pc:sldMkLst>
          <pc:docMk/>
          <pc:sldMk cId="0" sldId="269"/>
        </pc:sldMkLst>
        <pc:spChg chg="del">
          <ac:chgData name="Kavoos Mohannak" userId="9a8bcc8e744308ce" providerId="LiveId" clId="{74843003-4479-44C6-974C-81240769EB5A}" dt="2022-02-17T23:49:41.069" v="253" actId="21"/>
          <ac:spMkLst>
            <pc:docMk/>
            <pc:sldMk cId="0" sldId="269"/>
            <ac:spMk id="5" creationId="{BEA3A51B-C294-41FF-AA1B-AA41DC69445C}"/>
          </ac:spMkLst>
        </pc:spChg>
        <pc:spChg chg="del">
          <ac:chgData name="Kavoos Mohannak" userId="9a8bcc8e744308ce" providerId="LiveId" clId="{74843003-4479-44C6-974C-81240769EB5A}" dt="2022-02-18T00:05:26.133" v="264" actId="21"/>
          <ac:spMkLst>
            <pc:docMk/>
            <pc:sldMk cId="0" sldId="269"/>
            <ac:spMk id="6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8T00:05:35.945" v="265" actId="21"/>
        <pc:sldMkLst>
          <pc:docMk/>
          <pc:sldMk cId="0" sldId="271"/>
        </pc:sldMkLst>
        <pc:spChg chg="del">
          <ac:chgData name="Kavoos Mohannak" userId="9a8bcc8e744308ce" providerId="LiveId" clId="{74843003-4479-44C6-974C-81240769EB5A}" dt="2022-02-17T23:51:07.673" v="254" actId="21"/>
          <ac:spMkLst>
            <pc:docMk/>
            <pc:sldMk cId="0" sldId="271"/>
            <ac:spMk id="4" creationId="{00000000-0000-0000-0000-000000000000}"/>
          </ac:spMkLst>
        </pc:spChg>
        <pc:spChg chg="del">
          <ac:chgData name="Kavoos Mohannak" userId="9a8bcc8e744308ce" providerId="LiveId" clId="{74843003-4479-44C6-974C-81240769EB5A}" dt="2022-02-18T00:05:35.945" v="265" actId="21"/>
          <ac:spMkLst>
            <pc:docMk/>
            <pc:sldMk cId="0" sldId="271"/>
            <ac:spMk id="6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8T00:06:03.053" v="267" actId="21"/>
        <pc:sldMkLst>
          <pc:docMk/>
          <pc:sldMk cId="0" sldId="292"/>
        </pc:sldMkLst>
        <pc:spChg chg="del">
          <ac:chgData name="Kavoos Mohannak" userId="9a8bcc8e744308ce" providerId="LiveId" clId="{74843003-4479-44C6-974C-81240769EB5A}" dt="2022-02-17T23:53:44.664" v="255" actId="21"/>
          <ac:spMkLst>
            <pc:docMk/>
            <pc:sldMk cId="0" sldId="292"/>
            <ac:spMk id="5" creationId="{8C19CED3-AE32-4D12-881E-4FC719867D2E}"/>
          </ac:spMkLst>
        </pc:spChg>
        <pc:spChg chg="del">
          <ac:chgData name="Kavoos Mohannak" userId="9a8bcc8e744308ce" providerId="LiveId" clId="{74843003-4479-44C6-974C-81240769EB5A}" dt="2022-02-18T00:06:03.053" v="267" actId="21"/>
          <ac:spMkLst>
            <pc:docMk/>
            <pc:sldMk cId="0" sldId="292"/>
            <ac:spMk id="6" creationId="{00000000-0000-0000-0000-000000000000}"/>
          </ac:spMkLst>
        </pc:spChg>
      </pc:sldChg>
      <pc:sldChg chg="del">
        <pc:chgData name="Kavoos Mohannak" userId="9a8bcc8e744308ce" providerId="LiveId" clId="{74843003-4479-44C6-974C-81240769EB5A}" dt="2022-02-17T23:34:44.552" v="193" actId="2696"/>
        <pc:sldMkLst>
          <pc:docMk/>
          <pc:sldMk cId="0" sldId="306"/>
        </pc:sldMkLst>
      </pc:sldChg>
      <pc:sldChg chg="delSp mod">
        <pc:chgData name="Kavoos Mohannak" userId="9a8bcc8e744308ce" providerId="LiveId" clId="{74843003-4479-44C6-974C-81240769EB5A}" dt="2022-02-17T23:40:32.719" v="211" actId="21"/>
        <pc:sldMkLst>
          <pc:docMk/>
          <pc:sldMk cId="0" sldId="307"/>
        </pc:sldMkLst>
        <pc:spChg chg="del">
          <ac:chgData name="Kavoos Mohannak" userId="9a8bcc8e744308ce" providerId="LiveId" clId="{74843003-4479-44C6-974C-81240769EB5A}" dt="2022-02-17T23:40:32.719" v="211" actId="21"/>
          <ac:spMkLst>
            <pc:docMk/>
            <pc:sldMk cId="0" sldId="307"/>
            <ac:spMk id="5" creationId="{00000000-0000-0000-0000-000000000000}"/>
          </ac:spMkLst>
        </pc:spChg>
      </pc:sldChg>
      <pc:sldChg chg="del">
        <pc:chgData name="Kavoos Mohannak" userId="9a8bcc8e744308ce" providerId="LiveId" clId="{74843003-4479-44C6-974C-81240769EB5A}" dt="2022-02-17T23:35:56.268" v="198" actId="2696"/>
        <pc:sldMkLst>
          <pc:docMk/>
          <pc:sldMk cId="0" sldId="308"/>
        </pc:sldMkLst>
      </pc:sldChg>
      <pc:sldChg chg="delSp del mod">
        <pc:chgData name="Kavoos Mohannak" userId="9a8bcc8e744308ce" providerId="LiveId" clId="{74843003-4479-44C6-974C-81240769EB5A}" dt="2022-02-17T23:33:10.697" v="189" actId="47"/>
        <pc:sldMkLst>
          <pc:docMk/>
          <pc:sldMk cId="0" sldId="315"/>
        </pc:sldMkLst>
        <pc:spChg chg="del">
          <ac:chgData name="Kavoos Mohannak" userId="9a8bcc8e744308ce" providerId="LiveId" clId="{74843003-4479-44C6-974C-81240769EB5A}" dt="2022-02-17T23:32:09.776" v="188" actId="21"/>
          <ac:spMkLst>
            <pc:docMk/>
            <pc:sldMk cId="0" sldId="315"/>
            <ac:spMk id="22733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39:51.079" v="205" actId="21"/>
        <pc:sldMkLst>
          <pc:docMk/>
          <pc:sldMk cId="0" sldId="316"/>
        </pc:sldMkLst>
        <pc:spChg chg="del">
          <ac:chgData name="Kavoos Mohannak" userId="9a8bcc8e744308ce" providerId="LiveId" clId="{74843003-4479-44C6-974C-81240769EB5A}" dt="2022-02-17T23:39:23.083" v="203" actId="21"/>
          <ac:spMkLst>
            <pc:docMk/>
            <pc:sldMk cId="0" sldId="316"/>
            <ac:spMk id="6" creationId="{00000000-0000-0000-0000-000000000000}"/>
          </ac:spMkLst>
        </pc:spChg>
        <pc:spChg chg="del">
          <ac:chgData name="Kavoos Mohannak" userId="9a8bcc8e744308ce" providerId="LiveId" clId="{74843003-4479-44C6-974C-81240769EB5A}" dt="2022-02-17T23:39:51.079" v="205" actId="21"/>
          <ac:spMkLst>
            <pc:docMk/>
            <pc:sldMk cId="0" sldId="316"/>
            <ac:spMk id="7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1:36.144" v="217" actId="21"/>
        <pc:sldMkLst>
          <pc:docMk/>
          <pc:sldMk cId="0" sldId="317"/>
        </pc:sldMkLst>
        <pc:spChg chg="del">
          <ac:chgData name="Kavoos Mohannak" userId="9a8bcc8e744308ce" providerId="LiveId" clId="{74843003-4479-44C6-974C-81240769EB5A}" dt="2022-02-17T23:41:36.144" v="217" actId="21"/>
          <ac:spMkLst>
            <pc:docMk/>
            <pc:sldMk cId="0" sldId="317"/>
            <ac:spMk id="7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2:00.704" v="219" actId="21"/>
        <pc:sldMkLst>
          <pc:docMk/>
          <pc:sldMk cId="0" sldId="318"/>
        </pc:sldMkLst>
        <pc:spChg chg="del">
          <ac:chgData name="Kavoos Mohannak" userId="9a8bcc8e744308ce" providerId="LiveId" clId="{74843003-4479-44C6-974C-81240769EB5A}" dt="2022-02-17T23:42:00.704" v="219" actId="21"/>
          <ac:spMkLst>
            <pc:docMk/>
            <pc:sldMk cId="0" sldId="318"/>
            <ac:spMk id="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2:15.429" v="221" actId="21"/>
        <pc:sldMkLst>
          <pc:docMk/>
          <pc:sldMk cId="0" sldId="325"/>
        </pc:sldMkLst>
        <pc:spChg chg="del">
          <ac:chgData name="Kavoos Mohannak" userId="9a8bcc8e744308ce" providerId="LiveId" clId="{74843003-4479-44C6-974C-81240769EB5A}" dt="2022-02-17T23:42:15.429" v="221" actId="21"/>
          <ac:spMkLst>
            <pc:docMk/>
            <pc:sldMk cId="0" sldId="325"/>
            <ac:spMk id="6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2:22.220" v="222" actId="21"/>
        <pc:sldMkLst>
          <pc:docMk/>
          <pc:sldMk cId="0" sldId="326"/>
        </pc:sldMkLst>
        <pc:spChg chg="del">
          <ac:chgData name="Kavoos Mohannak" userId="9a8bcc8e744308ce" providerId="LiveId" clId="{74843003-4479-44C6-974C-81240769EB5A}" dt="2022-02-17T23:42:22.220" v="222" actId="21"/>
          <ac:spMkLst>
            <pc:docMk/>
            <pc:sldMk cId="0" sldId="326"/>
            <ac:spMk id="30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2:27.556" v="223" actId="21"/>
        <pc:sldMkLst>
          <pc:docMk/>
          <pc:sldMk cId="0" sldId="327"/>
        </pc:sldMkLst>
        <pc:spChg chg="del">
          <ac:chgData name="Kavoos Mohannak" userId="9a8bcc8e744308ce" providerId="LiveId" clId="{74843003-4479-44C6-974C-81240769EB5A}" dt="2022-02-17T23:42:27.556" v="223" actId="21"/>
          <ac:spMkLst>
            <pc:docMk/>
            <pc:sldMk cId="0" sldId="327"/>
            <ac:spMk id="26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2:34.641" v="224" actId="21"/>
        <pc:sldMkLst>
          <pc:docMk/>
          <pc:sldMk cId="0" sldId="328"/>
        </pc:sldMkLst>
        <pc:spChg chg="del">
          <ac:chgData name="Kavoos Mohannak" userId="9a8bcc8e744308ce" providerId="LiveId" clId="{74843003-4479-44C6-974C-81240769EB5A}" dt="2022-02-17T23:42:34.641" v="224" actId="21"/>
          <ac:spMkLst>
            <pc:docMk/>
            <pc:sldMk cId="0" sldId="328"/>
            <ac:spMk id="7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2:40.139" v="225" actId="21"/>
        <pc:sldMkLst>
          <pc:docMk/>
          <pc:sldMk cId="0" sldId="329"/>
        </pc:sldMkLst>
        <pc:spChg chg="del">
          <ac:chgData name="Kavoos Mohannak" userId="9a8bcc8e744308ce" providerId="LiveId" clId="{74843003-4479-44C6-974C-81240769EB5A}" dt="2022-02-17T23:42:40.139" v="225" actId="21"/>
          <ac:spMkLst>
            <pc:docMk/>
            <pc:sldMk cId="0" sldId="329"/>
            <ac:spMk id="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8T00:05:48.500" v="266" actId="21"/>
        <pc:sldMkLst>
          <pc:docMk/>
          <pc:sldMk cId="0" sldId="330"/>
        </pc:sldMkLst>
        <pc:spChg chg="del">
          <ac:chgData name="Kavoos Mohannak" userId="9a8bcc8e744308ce" providerId="LiveId" clId="{74843003-4479-44C6-974C-81240769EB5A}" dt="2022-02-18T00:05:48.500" v="266" actId="21"/>
          <ac:spMkLst>
            <pc:docMk/>
            <pc:sldMk cId="0" sldId="330"/>
            <ac:spMk id="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0:25.117" v="210" actId="21"/>
        <pc:sldMkLst>
          <pc:docMk/>
          <pc:sldMk cId="0" sldId="343"/>
        </pc:sldMkLst>
        <pc:spChg chg="del">
          <ac:chgData name="Kavoos Mohannak" userId="9a8bcc8e744308ce" providerId="LiveId" clId="{74843003-4479-44C6-974C-81240769EB5A}" dt="2022-02-17T23:40:25.117" v="210" actId="21"/>
          <ac:spMkLst>
            <pc:docMk/>
            <pc:sldMk cId="0" sldId="343"/>
            <ac:spMk id="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1:17.149" v="215" actId="21"/>
        <pc:sldMkLst>
          <pc:docMk/>
          <pc:sldMk cId="0" sldId="344"/>
        </pc:sldMkLst>
        <pc:spChg chg="del">
          <ac:chgData name="Kavoos Mohannak" userId="9a8bcc8e744308ce" providerId="LiveId" clId="{74843003-4479-44C6-974C-81240769EB5A}" dt="2022-02-17T23:41:17.149" v="215" actId="21"/>
          <ac:spMkLst>
            <pc:docMk/>
            <pc:sldMk cId="0" sldId="344"/>
            <ac:spMk id="7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1:24.609" v="216" actId="21"/>
        <pc:sldMkLst>
          <pc:docMk/>
          <pc:sldMk cId="0" sldId="345"/>
        </pc:sldMkLst>
        <pc:spChg chg="del">
          <ac:chgData name="Kavoos Mohannak" userId="9a8bcc8e744308ce" providerId="LiveId" clId="{74843003-4479-44C6-974C-81240769EB5A}" dt="2022-02-17T23:41:24.609" v="216" actId="21"/>
          <ac:spMkLst>
            <pc:docMk/>
            <pc:sldMk cId="0" sldId="345"/>
            <ac:spMk id="6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39:42.927" v="204" actId="21"/>
        <pc:sldMkLst>
          <pc:docMk/>
          <pc:sldMk cId="0" sldId="351"/>
        </pc:sldMkLst>
        <pc:spChg chg="del">
          <ac:chgData name="Kavoos Mohannak" userId="9a8bcc8e744308ce" providerId="LiveId" clId="{74843003-4479-44C6-974C-81240769EB5A}" dt="2022-02-17T23:39:42.927" v="204" actId="21"/>
          <ac:spMkLst>
            <pc:docMk/>
            <pc:sldMk cId="0" sldId="351"/>
            <ac:spMk id="7" creationId="{00000000-0000-0000-0000-000000000000}"/>
          </ac:spMkLst>
        </pc:spChg>
      </pc:sldChg>
      <pc:sldChg chg="delSp modSp del mod">
        <pc:chgData name="Kavoos Mohannak" userId="9a8bcc8e744308ce" providerId="LiveId" clId="{74843003-4479-44C6-974C-81240769EB5A}" dt="2022-02-18T00:22:29.165" v="275" actId="2696"/>
        <pc:sldMkLst>
          <pc:docMk/>
          <pc:sldMk cId="0" sldId="353"/>
        </pc:sldMkLst>
        <pc:spChg chg="del">
          <ac:chgData name="Kavoos Mohannak" userId="9a8bcc8e744308ce" providerId="LiveId" clId="{74843003-4479-44C6-974C-81240769EB5A}" dt="2022-02-17T23:40:49.212" v="213" actId="21"/>
          <ac:spMkLst>
            <pc:docMk/>
            <pc:sldMk cId="0" sldId="353"/>
            <ac:spMk id="6" creationId="{00000000-0000-0000-0000-000000000000}"/>
          </ac:spMkLst>
        </pc:spChg>
        <pc:spChg chg="mod">
          <ac:chgData name="Kavoos Mohannak" userId="9a8bcc8e744308ce" providerId="LiveId" clId="{74843003-4479-44C6-974C-81240769EB5A}" dt="2022-02-18T00:03:04.221" v="256" actId="1076"/>
          <ac:spMkLst>
            <pc:docMk/>
            <pc:sldMk cId="0" sldId="353"/>
            <ac:spMk id="10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8T00:04:01.670" v="258" actId="21"/>
        <pc:sldMkLst>
          <pc:docMk/>
          <pc:sldMk cId="0" sldId="354"/>
        </pc:sldMkLst>
        <pc:spChg chg="del">
          <ac:chgData name="Kavoos Mohannak" userId="9a8bcc8e744308ce" providerId="LiveId" clId="{74843003-4479-44C6-974C-81240769EB5A}" dt="2022-02-17T23:33:21.977" v="190" actId="21"/>
          <ac:spMkLst>
            <pc:docMk/>
            <pc:sldMk cId="0" sldId="354"/>
            <ac:spMk id="4" creationId="{00000000-0000-0000-0000-000000000000}"/>
          </ac:spMkLst>
        </pc:spChg>
        <pc:spChg chg="del">
          <ac:chgData name="Kavoos Mohannak" userId="9a8bcc8e744308ce" providerId="LiveId" clId="{74843003-4479-44C6-974C-81240769EB5A}" dt="2022-02-18T00:04:01.670" v="258" actId="21"/>
          <ac:spMkLst>
            <pc:docMk/>
            <pc:sldMk cId="0" sldId="354"/>
            <ac:spMk id="7" creationId="{00000000-0000-0000-0000-000000000000}"/>
          </ac:spMkLst>
        </pc:spChg>
      </pc:sldChg>
      <pc:sldChg chg="addSp delSp modSp mod">
        <pc:chgData name="Kavoos Mohannak" userId="9a8bcc8e744308ce" providerId="LiveId" clId="{74843003-4479-44C6-974C-81240769EB5A}" dt="2022-02-17T23:28:09.793" v="187" actId="313"/>
        <pc:sldMkLst>
          <pc:docMk/>
          <pc:sldMk cId="0" sldId="358"/>
        </pc:sldMkLst>
        <pc:spChg chg="mod">
          <ac:chgData name="Kavoos Mohannak" userId="9a8bcc8e744308ce" providerId="LiveId" clId="{74843003-4479-44C6-974C-81240769EB5A}" dt="2022-02-17T23:28:09.793" v="187" actId="313"/>
          <ac:spMkLst>
            <pc:docMk/>
            <pc:sldMk cId="0" sldId="358"/>
            <ac:spMk id="2" creationId="{00000000-0000-0000-0000-000000000000}"/>
          </ac:spMkLst>
        </pc:spChg>
        <pc:spChg chg="mod">
          <ac:chgData name="Kavoos Mohannak" userId="9a8bcc8e744308ce" providerId="LiveId" clId="{74843003-4479-44C6-974C-81240769EB5A}" dt="2022-02-17T23:25:57.044" v="87" actId="1076"/>
          <ac:spMkLst>
            <pc:docMk/>
            <pc:sldMk cId="0" sldId="358"/>
            <ac:spMk id="3" creationId="{00000000-0000-0000-0000-000000000000}"/>
          </ac:spMkLst>
        </pc:spChg>
        <pc:spChg chg="mod">
          <ac:chgData name="Kavoos Mohannak" userId="9a8bcc8e744308ce" providerId="LiveId" clId="{74843003-4479-44C6-974C-81240769EB5A}" dt="2022-02-17T23:24:59.991" v="85" actId="20577"/>
          <ac:spMkLst>
            <pc:docMk/>
            <pc:sldMk cId="0" sldId="358"/>
            <ac:spMk id="6" creationId="{00000000-0000-0000-0000-000000000000}"/>
          </ac:spMkLst>
        </pc:spChg>
        <pc:spChg chg="mod">
          <ac:chgData name="Kavoos Mohannak" userId="9a8bcc8e744308ce" providerId="LiveId" clId="{74843003-4479-44C6-974C-81240769EB5A}" dt="2022-02-17T23:26:00.612" v="88" actId="1076"/>
          <ac:spMkLst>
            <pc:docMk/>
            <pc:sldMk cId="0" sldId="358"/>
            <ac:spMk id="7" creationId="{00000000-0000-0000-0000-000000000000}"/>
          </ac:spMkLst>
        </pc:spChg>
        <pc:spChg chg="add mod">
          <ac:chgData name="Kavoos Mohannak" userId="9a8bcc8e744308ce" providerId="LiveId" clId="{74843003-4479-44C6-974C-81240769EB5A}" dt="2022-02-17T23:27:22.430" v="109" actId="1076"/>
          <ac:spMkLst>
            <pc:docMk/>
            <pc:sldMk cId="0" sldId="358"/>
            <ac:spMk id="10" creationId="{39630148-CEC4-4E03-BF9E-100ABABCC7A5}"/>
          </ac:spMkLst>
        </pc:spChg>
        <pc:picChg chg="add del mod">
          <ac:chgData name="Kavoos Mohannak" userId="9a8bcc8e744308ce" providerId="LiveId" clId="{74843003-4479-44C6-974C-81240769EB5A}" dt="2022-02-17T23:26:22.518" v="92" actId="22"/>
          <ac:picMkLst>
            <pc:docMk/>
            <pc:sldMk cId="0" sldId="358"/>
            <ac:picMk id="8" creationId="{407142BF-EF34-4C56-9CDF-3AB7E61E97B8}"/>
          </ac:picMkLst>
        </pc:picChg>
      </pc:sldChg>
      <pc:sldChg chg="delSp mod">
        <pc:chgData name="Kavoos Mohannak" userId="9a8bcc8e744308ce" providerId="LiveId" clId="{74843003-4479-44C6-974C-81240769EB5A}" dt="2022-02-17T23:44:33.182" v="231" actId="21"/>
        <pc:sldMkLst>
          <pc:docMk/>
          <pc:sldMk cId="0" sldId="370"/>
        </pc:sldMkLst>
        <pc:spChg chg="del">
          <ac:chgData name="Kavoos Mohannak" userId="9a8bcc8e744308ce" providerId="LiveId" clId="{74843003-4479-44C6-974C-81240769EB5A}" dt="2022-02-17T23:44:33.182" v="231" actId="21"/>
          <ac:spMkLst>
            <pc:docMk/>
            <pc:sldMk cId="0" sldId="370"/>
            <ac:spMk id="4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8T00:04:54.539" v="262" actId="21"/>
        <pc:sldMkLst>
          <pc:docMk/>
          <pc:sldMk cId="0" sldId="371"/>
        </pc:sldMkLst>
        <pc:spChg chg="del">
          <ac:chgData name="Kavoos Mohannak" userId="9a8bcc8e744308ce" providerId="LiveId" clId="{74843003-4479-44C6-974C-81240769EB5A}" dt="2022-02-17T23:39:03.694" v="202" actId="21"/>
          <ac:spMkLst>
            <pc:docMk/>
            <pc:sldMk cId="0" sldId="371"/>
            <ac:spMk id="5" creationId="{53B13CA9-BD74-469B-9E9B-DB8574A44A82}"/>
          </ac:spMkLst>
        </pc:spChg>
        <pc:spChg chg="del">
          <ac:chgData name="Kavoos Mohannak" userId="9a8bcc8e744308ce" providerId="LiveId" clId="{74843003-4479-44C6-974C-81240769EB5A}" dt="2022-02-18T00:04:54.539" v="262" actId="21"/>
          <ac:spMkLst>
            <pc:docMk/>
            <pc:sldMk cId="0" sldId="371"/>
            <ac:spMk id="7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3:46.316" v="230" actId="21"/>
        <pc:sldMkLst>
          <pc:docMk/>
          <pc:sldMk cId="0" sldId="372"/>
        </pc:sldMkLst>
        <pc:spChg chg="del">
          <ac:chgData name="Kavoos Mohannak" userId="9a8bcc8e744308ce" providerId="LiveId" clId="{74843003-4479-44C6-974C-81240769EB5A}" dt="2022-02-17T23:43:46.316" v="230" actId="21"/>
          <ac:spMkLst>
            <pc:docMk/>
            <pc:sldMk cId="0" sldId="372"/>
            <ac:spMk id="7" creationId="{00000000-0000-0000-0000-000000000000}"/>
          </ac:spMkLst>
        </pc:spChg>
      </pc:sldChg>
      <pc:sldChg chg="del">
        <pc:chgData name="Kavoos Mohannak" userId="9a8bcc8e744308ce" providerId="LiveId" clId="{74843003-4479-44C6-974C-81240769EB5A}" dt="2022-02-17T23:43:39.118" v="229" actId="2696"/>
        <pc:sldMkLst>
          <pc:docMk/>
          <pc:sldMk cId="0" sldId="373"/>
        </pc:sldMkLst>
      </pc:sldChg>
      <pc:sldChg chg="delSp mod">
        <pc:chgData name="Kavoos Mohannak" userId="9a8bcc8e744308ce" providerId="LiveId" clId="{74843003-4479-44C6-974C-81240769EB5A}" dt="2022-02-17T23:44:55.528" v="232" actId="21"/>
        <pc:sldMkLst>
          <pc:docMk/>
          <pc:sldMk cId="0" sldId="376"/>
        </pc:sldMkLst>
        <pc:spChg chg="del">
          <ac:chgData name="Kavoos Mohannak" userId="9a8bcc8e744308ce" providerId="LiveId" clId="{74843003-4479-44C6-974C-81240769EB5A}" dt="2022-02-17T23:44:55.528" v="232" actId="21"/>
          <ac:spMkLst>
            <pc:docMk/>
            <pc:sldMk cId="0" sldId="376"/>
            <ac:spMk id="4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5:03.457" v="233" actId="21"/>
        <pc:sldMkLst>
          <pc:docMk/>
          <pc:sldMk cId="0" sldId="378"/>
        </pc:sldMkLst>
        <pc:spChg chg="del">
          <ac:chgData name="Kavoos Mohannak" userId="9a8bcc8e744308ce" providerId="LiveId" clId="{74843003-4479-44C6-974C-81240769EB5A}" dt="2022-02-17T23:45:03.457" v="233" actId="21"/>
          <ac:spMkLst>
            <pc:docMk/>
            <pc:sldMk cId="0" sldId="378"/>
            <ac:spMk id="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0:41.093" v="212" actId="21"/>
        <pc:sldMkLst>
          <pc:docMk/>
          <pc:sldMk cId="270308036" sldId="379"/>
        </pc:sldMkLst>
        <pc:spChg chg="del">
          <ac:chgData name="Kavoos Mohannak" userId="9a8bcc8e744308ce" providerId="LiveId" clId="{74843003-4479-44C6-974C-81240769EB5A}" dt="2022-02-17T23:40:41.093" v="212" actId="21"/>
          <ac:spMkLst>
            <pc:docMk/>
            <pc:sldMk cId="270308036" sldId="379"/>
            <ac:spMk id="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0:19.968" v="209" actId="21"/>
        <pc:sldMkLst>
          <pc:docMk/>
          <pc:sldMk cId="1019550791" sldId="380"/>
        </pc:sldMkLst>
        <pc:spChg chg="del">
          <ac:chgData name="Kavoos Mohannak" userId="9a8bcc8e744308ce" providerId="LiveId" clId="{74843003-4479-44C6-974C-81240769EB5A}" dt="2022-02-17T23:40:19.968" v="209" actId="21"/>
          <ac:spMkLst>
            <pc:docMk/>
            <pc:sldMk cId="1019550791" sldId="380"/>
            <ac:spMk id="13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0:13.252" v="208" actId="21"/>
        <pc:sldMkLst>
          <pc:docMk/>
          <pc:sldMk cId="2161864764" sldId="381"/>
        </pc:sldMkLst>
        <pc:spChg chg="del">
          <ac:chgData name="Kavoos Mohannak" userId="9a8bcc8e744308ce" providerId="LiveId" clId="{74843003-4479-44C6-974C-81240769EB5A}" dt="2022-02-17T23:40:13.252" v="208" actId="21"/>
          <ac:spMkLst>
            <pc:docMk/>
            <pc:sldMk cId="2161864764" sldId="381"/>
            <ac:spMk id="13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0:03.223" v="207" actId="21"/>
        <pc:sldMkLst>
          <pc:docMk/>
          <pc:sldMk cId="80436152" sldId="382"/>
        </pc:sldMkLst>
        <pc:spChg chg="del">
          <ac:chgData name="Kavoos Mohannak" userId="9a8bcc8e744308ce" providerId="LiveId" clId="{74843003-4479-44C6-974C-81240769EB5A}" dt="2022-02-17T23:40:03.223" v="207" actId="21"/>
          <ac:spMkLst>
            <pc:docMk/>
            <pc:sldMk cId="80436152" sldId="382"/>
            <ac:spMk id="13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39:57.181" v="206" actId="21"/>
        <pc:sldMkLst>
          <pc:docMk/>
          <pc:sldMk cId="4109741159" sldId="383"/>
        </pc:sldMkLst>
        <pc:spChg chg="del">
          <ac:chgData name="Kavoos Mohannak" userId="9a8bcc8e744308ce" providerId="LiveId" clId="{74843003-4479-44C6-974C-81240769EB5A}" dt="2022-02-17T23:39:57.181" v="206" actId="21"/>
          <ac:spMkLst>
            <pc:docMk/>
            <pc:sldMk cId="4109741159" sldId="383"/>
            <ac:spMk id="1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1:50.641" v="218" actId="21"/>
        <pc:sldMkLst>
          <pc:docMk/>
          <pc:sldMk cId="3754041068" sldId="384"/>
        </pc:sldMkLst>
        <pc:spChg chg="del">
          <ac:chgData name="Kavoos Mohannak" userId="9a8bcc8e744308ce" providerId="LiveId" clId="{74843003-4479-44C6-974C-81240769EB5A}" dt="2022-02-17T23:41:50.641" v="218" actId="21"/>
          <ac:spMkLst>
            <pc:docMk/>
            <pc:sldMk cId="3754041068" sldId="384"/>
            <ac:spMk id="9" creationId="{00000000-0000-0000-0000-000000000000}"/>
          </ac:spMkLst>
        </pc:spChg>
      </pc:sldChg>
      <pc:sldChg chg="delSp modSp mod">
        <pc:chgData name="Kavoos Mohannak" userId="9a8bcc8e744308ce" providerId="LiveId" clId="{74843003-4479-44C6-974C-81240769EB5A}" dt="2022-02-18T00:03:55.938" v="257" actId="21"/>
        <pc:sldMkLst>
          <pc:docMk/>
          <pc:sldMk cId="0" sldId="385"/>
        </pc:sldMkLst>
        <pc:spChg chg="mod">
          <ac:chgData name="Kavoos Mohannak" userId="9a8bcc8e744308ce" providerId="LiveId" clId="{74843003-4479-44C6-974C-81240769EB5A}" dt="2022-02-17T23:33:58.528" v="191" actId="27636"/>
          <ac:spMkLst>
            <pc:docMk/>
            <pc:sldMk cId="0" sldId="385"/>
            <ac:spMk id="4" creationId="{00000000-0000-0000-0000-000000000000}"/>
          </ac:spMkLst>
        </pc:spChg>
        <pc:spChg chg="del">
          <ac:chgData name="Kavoos Mohannak" userId="9a8bcc8e744308ce" providerId="LiveId" clId="{74843003-4479-44C6-974C-81240769EB5A}" dt="2022-02-17T23:34:03.889" v="192" actId="21"/>
          <ac:spMkLst>
            <pc:docMk/>
            <pc:sldMk cId="0" sldId="385"/>
            <ac:spMk id="6" creationId="{00000000-0000-0000-0000-000000000000}"/>
          </ac:spMkLst>
        </pc:spChg>
        <pc:spChg chg="del">
          <ac:chgData name="Kavoos Mohannak" userId="9a8bcc8e744308ce" providerId="LiveId" clId="{74843003-4479-44C6-974C-81240769EB5A}" dt="2022-02-18T00:03:55.938" v="257" actId="21"/>
          <ac:spMkLst>
            <pc:docMk/>
            <pc:sldMk cId="0" sldId="385"/>
            <ac:spMk id="7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8T00:04:48.579" v="261" actId="21"/>
        <pc:sldMkLst>
          <pc:docMk/>
          <pc:sldMk cId="2864252045" sldId="386"/>
        </pc:sldMkLst>
        <pc:spChg chg="del">
          <ac:chgData name="Kavoos Mohannak" userId="9a8bcc8e744308ce" providerId="LiveId" clId="{74843003-4479-44C6-974C-81240769EB5A}" dt="2022-02-17T23:38:30.662" v="201" actId="21"/>
          <ac:spMkLst>
            <pc:docMk/>
            <pc:sldMk cId="2864252045" sldId="386"/>
            <ac:spMk id="4" creationId="{00000000-0000-0000-0000-000000000000}"/>
          </ac:spMkLst>
        </pc:spChg>
        <pc:spChg chg="del">
          <ac:chgData name="Kavoos Mohannak" userId="9a8bcc8e744308ce" providerId="LiveId" clId="{74843003-4479-44C6-974C-81240769EB5A}" dt="2022-02-18T00:04:48.579" v="261" actId="21"/>
          <ac:spMkLst>
            <pc:docMk/>
            <pc:sldMk cId="2864252045" sldId="386"/>
            <ac:spMk id="7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5:11.738" v="234" actId="21"/>
        <pc:sldMkLst>
          <pc:docMk/>
          <pc:sldMk cId="4080887963" sldId="388"/>
        </pc:sldMkLst>
        <pc:spChg chg="del">
          <ac:chgData name="Kavoos Mohannak" userId="9a8bcc8e744308ce" providerId="LiveId" clId="{74843003-4479-44C6-974C-81240769EB5A}" dt="2022-02-17T23:45:11.738" v="234" actId="21"/>
          <ac:spMkLst>
            <pc:docMk/>
            <pc:sldMk cId="4080887963" sldId="388"/>
            <ac:spMk id="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2:53.875" v="227" actId="21"/>
        <pc:sldMkLst>
          <pc:docMk/>
          <pc:sldMk cId="1924145030" sldId="389"/>
        </pc:sldMkLst>
        <pc:spChg chg="del">
          <ac:chgData name="Kavoos Mohannak" userId="9a8bcc8e744308ce" providerId="LiveId" clId="{74843003-4479-44C6-974C-81240769EB5A}" dt="2022-02-17T23:42:53.875" v="227" actId="21"/>
          <ac:spMkLst>
            <pc:docMk/>
            <pc:sldMk cId="1924145030" sldId="389"/>
            <ac:spMk id="7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3:02.001" v="228" actId="21"/>
        <pc:sldMkLst>
          <pc:docMk/>
          <pc:sldMk cId="948912580" sldId="391"/>
        </pc:sldMkLst>
        <pc:spChg chg="del">
          <ac:chgData name="Kavoos Mohannak" userId="9a8bcc8e744308ce" providerId="LiveId" clId="{74843003-4479-44C6-974C-81240769EB5A}" dt="2022-02-17T23:43:02.001" v="228" actId="21"/>
          <ac:spMkLst>
            <pc:docMk/>
            <pc:sldMk cId="948912580" sldId="391"/>
            <ac:spMk id="5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2:46.240" v="226" actId="21"/>
        <pc:sldMkLst>
          <pc:docMk/>
          <pc:sldMk cId="1030463723" sldId="397"/>
        </pc:sldMkLst>
        <pc:spChg chg="del">
          <ac:chgData name="Kavoos Mohannak" userId="9a8bcc8e744308ce" providerId="LiveId" clId="{74843003-4479-44C6-974C-81240769EB5A}" dt="2022-02-17T23:42:46.240" v="226" actId="21"/>
          <ac:spMkLst>
            <pc:docMk/>
            <pc:sldMk cId="1030463723" sldId="397"/>
            <ac:spMk id="8" creationId="{00000000-0000-0000-0000-000000000000}"/>
          </ac:spMkLst>
        </pc:spChg>
      </pc:sldChg>
      <pc:sldChg chg="delSp mod">
        <pc:chgData name="Kavoos Mohannak" userId="9a8bcc8e744308ce" providerId="LiveId" clId="{74843003-4479-44C6-974C-81240769EB5A}" dt="2022-02-17T23:42:06.556" v="220" actId="21"/>
        <pc:sldMkLst>
          <pc:docMk/>
          <pc:sldMk cId="493449343" sldId="398"/>
        </pc:sldMkLst>
        <pc:spChg chg="del">
          <ac:chgData name="Kavoos Mohannak" userId="9a8bcc8e744308ce" providerId="LiveId" clId="{74843003-4479-44C6-974C-81240769EB5A}" dt="2022-02-17T23:42:06.556" v="220" actId="21"/>
          <ac:spMkLst>
            <pc:docMk/>
            <pc:sldMk cId="493449343" sldId="398"/>
            <ac:spMk id="9" creationId="{00000000-0000-0000-0000-000000000000}"/>
          </ac:spMkLst>
        </pc:spChg>
      </pc:sldChg>
      <pc:sldChg chg="delSp modSp mod ord">
        <pc:chgData name="Kavoos Mohannak" userId="9a8bcc8e744308ce" providerId="LiveId" clId="{74843003-4479-44C6-974C-81240769EB5A}" dt="2022-02-18T00:04:32.073" v="259" actId="21"/>
        <pc:sldMkLst>
          <pc:docMk/>
          <pc:sldMk cId="2128961145" sldId="399"/>
        </pc:sldMkLst>
        <pc:spChg chg="mod">
          <ac:chgData name="Kavoos Mohannak" userId="9a8bcc8e744308ce" providerId="LiveId" clId="{74843003-4479-44C6-974C-81240769EB5A}" dt="2022-02-17T23:35:27.441" v="194" actId="27636"/>
          <ac:spMkLst>
            <pc:docMk/>
            <pc:sldMk cId="2128961145" sldId="399"/>
            <ac:spMk id="2" creationId="{2DF1CE25-E586-42CD-9F05-9278DEA0819A}"/>
          </ac:spMkLst>
        </pc:spChg>
        <pc:spChg chg="del">
          <ac:chgData name="Kavoos Mohannak" userId="9a8bcc8e744308ce" providerId="LiveId" clId="{74843003-4479-44C6-974C-81240769EB5A}" dt="2022-02-17T23:35:33.556" v="195" actId="21"/>
          <ac:spMkLst>
            <pc:docMk/>
            <pc:sldMk cId="2128961145" sldId="399"/>
            <ac:spMk id="7" creationId="{78C0F58A-1072-4343-A1B5-ECE0773FC657}"/>
          </ac:spMkLst>
        </pc:spChg>
        <pc:spChg chg="del">
          <ac:chgData name="Kavoos Mohannak" userId="9a8bcc8e744308ce" providerId="LiveId" clId="{74843003-4479-44C6-974C-81240769EB5A}" dt="2022-02-18T00:04:32.073" v="259" actId="21"/>
          <ac:spMkLst>
            <pc:docMk/>
            <pc:sldMk cId="2128961145" sldId="399"/>
            <ac:spMk id="8" creationId="{00000000-0000-0000-0000-000000000000}"/>
          </ac:spMkLst>
        </pc:spChg>
      </pc:sldChg>
      <pc:sldChg chg="delSp modSp mod">
        <pc:chgData name="Kavoos Mohannak" userId="9a8bcc8e744308ce" providerId="LiveId" clId="{74843003-4479-44C6-974C-81240769EB5A}" dt="2022-02-18T00:04:40.346" v="260" actId="21"/>
        <pc:sldMkLst>
          <pc:docMk/>
          <pc:sldMk cId="0" sldId="400"/>
        </pc:sldMkLst>
        <pc:spChg chg="mod">
          <ac:chgData name="Kavoos Mohannak" userId="9a8bcc8e744308ce" providerId="LiveId" clId="{74843003-4479-44C6-974C-81240769EB5A}" dt="2022-02-17T23:37:30.473" v="200" actId="1076"/>
          <ac:spMkLst>
            <pc:docMk/>
            <pc:sldMk cId="0" sldId="400"/>
            <ac:spMk id="2" creationId="{00000000-0000-0000-0000-000000000000}"/>
          </ac:spMkLst>
        </pc:spChg>
        <pc:spChg chg="del">
          <ac:chgData name="Kavoos Mohannak" userId="9a8bcc8e744308ce" providerId="LiveId" clId="{74843003-4479-44C6-974C-81240769EB5A}" dt="2022-02-17T23:37:08.152" v="199" actId="21"/>
          <ac:spMkLst>
            <pc:docMk/>
            <pc:sldMk cId="0" sldId="400"/>
            <ac:spMk id="4" creationId="{00000000-0000-0000-0000-000000000000}"/>
          </ac:spMkLst>
        </pc:spChg>
        <pc:spChg chg="del">
          <ac:chgData name="Kavoos Mohannak" userId="9a8bcc8e744308ce" providerId="LiveId" clId="{74843003-4479-44C6-974C-81240769EB5A}" dt="2022-02-18T00:04:40.346" v="260" actId="21"/>
          <ac:spMkLst>
            <pc:docMk/>
            <pc:sldMk cId="0" sldId="400"/>
            <ac:spMk id="7" creationId="{00000000-0000-0000-0000-000000000000}"/>
          </ac:spMkLst>
        </pc:spChg>
      </pc:sldChg>
      <pc:sldChg chg="addSp modSp new mod">
        <pc:chgData name="Kavoos Mohannak" userId="9a8bcc8e744308ce" providerId="LiveId" clId="{74843003-4479-44C6-974C-81240769EB5A}" dt="2022-02-18T00:27:46.489" v="351" actId="1076"/>
        <pc:sldMkLst>
          <pc:docMk/>
          <pc:sldMk cId="3384252603" sldId="401"/>
        </pc:sldMkLst>
        <pc:spChg chg="mod">
          <ac:chgData name="Kavoos Mohannak" userId="9a8bcc8e744308ce" providerId="LiveId" clId="{74843003-4479-44C6-974C-81240769EB5A}" dt="2022-02-18T00:22:47.436" v="291" actId="122"/>
          <ac:spMkLst>
            <pc:docMk/>
            <pc:sldMk cId="3384252603" sldId="401"/>
            <ac:spMk id="2" creationId="{972B98D6-83D2-45EB-BBF4-5721A4BD8686}"/>
          </ac:spMkLst>
        </pc:spChg>
        <pc:spChg chg="mod">
          <ac:chgData name="Kavoos Mohannak" userId="9a8bcc8e744308ce" providerId="LiveId" clId="{74843003-4479-44C6-974C-81240769EB5A}" dt="2022-02-18T00:27:27.260" v="348" actId="20577"/>
          <ac:spMkLst>
            <pc:docMk/>
            <pc:sldMk cId="3384252603" sldId="401"/>
            <ac:spMk id="3" creationId="{BA85E5F7-92B3-4A70-884F-D9095D8D043B}"/>
          </ac:spMkLst>
        </pc:spChg>
        <pc:spChg chg="add mod">
          <ac:chgData name="Kavoos Mohannak" userId="9a8bcc8e744308ce" providerId="LiveId" clId="{74843003-4479-44C6-974C-81240769EB5A}" dt="2022-02-18T00:27:46.489" v="351" actId="1076"/>
          <ac:spMkLst>
            <pc:docMk/>
            <pc:sldMk cId="3384252603" sldId="401"/>
            <ac:spMk id="5" creationId="{E3596199-CB89-4443-ADBA-0E8644D46812}"/>
          </ac:spMkLst>
        </pc:spChg>
      </pc:sldChg>
      <pc:sldChg chg="addSp modSp new mod">
        <pc:chgData name="Kavoos Mohannak" userId="9a8bcc8e744308ce" providerId="LiveId" clId="{74843003-4479-44C6-974C-81240769EB5A}" dt="2022-02-18T00:29:15.958" v="357" actId="1076"/>
        <pc:sldMkLst>
          <pc:docMk/>
          <pc:sldMk cId="1874967180" sldId="402"/>
        </pc:sldMkLst>
        <pc:spChg chg="add mod">
          <ac:chgData name="Kavoos Mohannak" userId="9a8bcc8e744308ce" providerId="LiveId" clId="{74843003-4479-44C6-974C-81240769EB5A}" dt="2022-02-18T00:29:15.958" v="357" actId="1076"/>
          <ac:spMkLst>
            <pc:docMk/>
            <pc:sldMk cId="1874967180" sldId="402"/>
            <ac:spMk id="4" creationId="{1170CB64-AA49-41FB-9BAD-DB3A1B74F1E7}"/>
          </ac:spMkLst>
        </pc:spChg>
        <pc:picChg chg="add mod">
          <ac:chgData name="Kavoos Mohannak" userId="9a8bcc8e744308ce" providerId="LiveId" clId="{74843003-4479-44C6-974C-81240769EB5A}" dt="2022-02-18T00:28:50.595" v="353" actId="1076"/>
          <ac:picMkLst>
            <pc:docMk/>
            <pc:sldMk cId="1874967180" sldId="402"/>
            <ac:picMk id="3" creationId="{E07C803F-5CFE-45F7-9323-5679387971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9" tIns="45775" rIns="91549" bIns="4577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8" y="0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9" tIns="45775" rIns="91549" bIns="4577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887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0" y="4721186"/>
            <a:ext cx="5445760" cy="447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9" tIns="45775" rIns="91549" bIns="457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7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9" tIns="45775" rIns="91549" bIns="4577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8" y="9440647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9" tIns="45775" rIns="91549" bIns="4577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fld id="{77DA063E-3F2B-4F00-ACFD-266A225620E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1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67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9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16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47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24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09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3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3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8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04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7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03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B514D-A108-4C63-809B-06F7475B0A9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87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3836" indent="-28609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4364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2109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9854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7599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5344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33089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90835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811B747-BE47-4186-9B3B-36006BBD0F80}" type="slidenum">
              <a:rPr lang="en-AU" sz="1200"/>
              <a:pPr eaLnBrk="1" hangingPunct="1"/>
              <a:t>24</a:t>
            </a:fld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497498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3836" indent="-28609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4364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2109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9854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7599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5344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33089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90835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439EAE4-F03B-4840-84EC-D8D7BA836F05}" type="slidenum">
              <a:rPr lang="en-AU" sz="1200"/>
              <a:pPr eaLnBrk="1" hangingPunct="1"/>
              <a:t>25</a:t>
            </a:fld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4197023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22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3836" indent="-28609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4364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2109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9854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7599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5344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33089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90835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96905E9-586C-4241-A904-4455C7091140}" type="slidenum">
              <a:rPr lang="en-AU" sz="1200"/>
              <a:pPr eaLnBrk="1" hangingPunct="1"/>
              <a:t>27</a:t>
            </a:fld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727527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38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B514D-A108-4C63-809B-06F7475B0A9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46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B514D-A108-4C63-809B-06F7475B0A9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22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49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37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52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67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215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63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83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20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01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79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B514D-A108-4C63-809B-06F7475B0A9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27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3836" indent="-28609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4364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2109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9854" indent="-22887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7599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5344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33089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90835" indent="-2288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56E62EF-BADA-4D1A-B576-734E1D2A374F}" type="slidenum">
              <a:rPr lang="en-AU" sz="1200"/>
              <a:pPr eaLnBrk="1" hangingPunct="1"/>
              <a:t>42</a:t>
            </a:fld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047079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68875" cy="3725863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B749AF-E602-471A-8670-74AB3BCA7CE2}" type="slidenum">
              <a:rPr lang="en-AU" smtClean="0"/>
              <a:pPr/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697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45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6125"/>
            <a:ext cx="4968875" cy="3725863"/>
          </a:xfrm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0C4C00-75B5-4C36-A1E2-A8AC95B12BB4}" type="slidenum">
              <a:rPr lang="en-AU" smtClean="0"/>
              <a:pPr/>
              <a:t>44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79109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239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2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4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063E-3F2B-4F00-ACFD-266A225620E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6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53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56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8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rld Arrows texture3.jpg"/>
          <p:cNvPicPr>
            <a:picLocks noChangeAspect="1"/>
          </p:cNvPicPr>
          <p:nvPr/>
        </p:nvPicPr>
        <p:blipFill>
          <a:blip r:embed="rId2" cstate="print"/>
          <a:srcRect t="3556"/>
          <a:stretch>
            <a:fillRect/>
          </a:stretch>
        </p:blipFill>
        <p:spPr>
          <a:xfrm>
            <a:off x="0" y="2010508"/>
            <a:ext cx="9144000" cy="48474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998778"/>
            <a:ext cx="9144000" cy="4853354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23" y="2130425"/>
            <a:ext cx="575603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984" y="3974123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004643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7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029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2" name="Picture 161" descr="words and logo3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7068" y="405150"/>
            <a:ext cx="1760678" cy="696824"/>
          </a:xfrm>
          <a:prstGeom prst="rect">
            <a:avLst/>
          </a:prstGeom>
        </p:spPr>
      </p:pic>
      <p:grpSp>
        <p:nvGrpSpPr>
          <p:cNvPr id="48" name="Group 324"/>
          <p:cNvGrpSpPr/>
          <p:nvPr/>
        </p:nvGrpSpPr>
        <p:grpSpPr>
          <a:xfrm>
            <a:off x="533400" y="1693985"/>
            <a:ext cx="6749237" cy="291978"/>
            <a:chOff x="533400" y="1711325"/>
            <a:chExt cx="6348413" cy="274638"/>
          </a:xfrm>
          <a:solidFill>
            <a:srgbClr val="376092"/>
          </a:solidFill>
        </p:grpSpPr>
        <p:sp>
          <p:nvSpPr>
            <p:cNvPr id="4" name="Freeform 5"/>
            <p:cNvSpPr>
              <a:spLocks noEditPoints="1"/>
            </p:cNvSpPr>
            <p:nvPr userDrawn="1"/>
          </p:nvSpPr>
          <p:spPr bwMode="auto">
            <a:xfrm>
              <a:off x="533400" y="1712913"/>
              <a:ext cx="88900" cy="93663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75" y="0"/>
                </a:cxn>
                <a:cxn ang="0">
                  <a:pos x="580" y="605"/>
                </a:cxn>
                <a:cxn ang="0">
                  <a:pos x="472" y="605"/>
                </a:cxn>
                <a:cxn ang="0">
                  <a:pos x="447" y="445"/>
                </a:cxn>
                <a:cxn ang="0">
                  <a:pos x="207" y="445"/>
                </a:cxn>
                <a:cxn ang="0">
                  <a:pos x="114" y="605"/>
                </a:cxn>
                <a:cxn ang="0">
                  <a:pos x="0" y="605"/>
                </a:cxn>
                <a:cxn ang="0">
                  <a:pos x="363" y="0"/>
                </a:cxn>
                <a:cxn ang="0">
                  <a:pos x="399" y="107"/>
                </a:cxn>
                <a:cxn ang="0">
                  <a:pos x="397" y="107"/>
                </a:cxn>
                <a:cxn ang="0">
                  <a:pos x="252" y="365"/>
                </a:cxn>
                <a:cxn ang="0">
                  <a:pos x="436" y="365"/>
                </a:cxn>
                <a:cxn ang="0">
                  <a:pos x="399" y="107"/>
                </a:cxn>
              </a:cxnLst>
              <a:rect l="0" t="0" r="r" b="b"/>
              <a:pathLst>
                <a:path w="580" h="605">
                  <a:moveTo>
                    <a:pt x="363" y="0"/>
                  </a:moveTo>
                  <a:lnTo>
                    <a:pt x="475" y="0"/>
                  </a:lnTo>
                  <a:lnTo>
                    <a:pt x="580" y="605"/>
                  </a:lnTo>
                  <a:lnTo>
                    <a:pt x="472" y="605"/>
                  </a:lnTo>
                  <a:lnTo>
                    <a:pt x="447" y="445"/>
                  </a:lnTo>
                  <a:lnTo>
                    <a:pt x="207" y="445"/>
                  </a:lnTo>
                  <a:lnTo>
                    <a:pt x="114" y="605"/>
                  </a:lnTo>
                  <a:lnTo>
                    <a:pt x="0" y="605"/>
                  </a:lnTo>
                  <a:lnTo>
                    <a:pt x="363" y="0"/>
                  </a:lnTo>
                  <a:close/>
                  <a:moveTo>
                    <a:pt x="399" y="107"/>
                  </a:moveTo>
                  <a:lnTo>
                    <a:pt x="397" y="107"/>
                  </a:lnTo>
                  <a:lnTo>
                    <a:pt x="252" y="365"/>
                  </a:lnTo>
                  <a:lnTo>
                    <a:pt x="436" y="365"/>
                  </a:lnTo>
                  <a:lnTo>
                    <a:pt x="399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631825" y="1736725"/>
              <a:ext cx="63500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703263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4700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852488" y="17399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922338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000125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1039813" y="17367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111250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189038" y="1736725"/>
              <a:ext cx="63500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50950" y="1739900"/>
              <a:ext cx="74613" cy="93663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80" y="0"/>
                </a:cxn>
                <a:cxn ang="0">
                  <a:pos x="226" y="320"/>
                </a:cxn>
                <a:cxn ang="0">
                  <a:pos x="228" y="320"/>
                </a:cxn>
                <a:cxn ang="0">
                  <a:pos x="393" y="0"/>
                </a:cxn>
                <a:cxn ang="0">
                  <a:pos x="496" y="0"/>
                </a:cxn>
                <a:cxn ang="0">
                  <a:pos x="245" y="452"/>
                </a:cxn>
                <a:cxn ang="0">
                  <a:pos x="212" y="512"/>
                </a:cxn>
                <a:cxn ang="0">
                  <a:pos x="176" y="563"/>
                </a:cxn>
                <a:cxn ang="0">
                  <a:pos x="127" y="599"/>
                </a:cxn>
                <a:cxn ang="0">
                  <a:pos x="58" y="612"/>
                </a:cxn>
                <a:cxn ang="0">
                  <a:pos x="0" y="605"/>
                </a:cxn>
                <a:cxn ang="0">
                  <a:pos x="18" y="525"/>
                </a:cxn>
                <a:cxn ang="0">
                  <a:pos x="36" y="529"/>
                </a:cxn>
                <a:cxn ang="0">
                  <a:pos x="55" y="531"/>
                </a:cxn>
                <a:cxn ang="0">
                  <a:pos x="93" y="523"/>
                </a:cxn>
                <a:cxn ang="0">
                  <a:pos x="118" y="494"/>
                </a:cxn>
                <a:cxn ang="0">
                  <a:pos x="156" y="424"/>
                </a:cxn>
                <a:cxn ang="0">
                  <a:pos x="79" y="0"/>
                </a:cxn>
              </a:cxnLst>
              <a:rect l="0" t="0" r="r" b="b"/>
              <a:pathLst>
                <a:path w="496" h="612">
                  <a:moveTo>
                    <a:pt x="79" y="0"/>
                  </a:moveTo>
                  <a:lnTo>
                    <a:pt x="180" y="0"/>
                  </a:lnTo>
                  <a:lnTo>
                    <a:pt x="226" y="320"/>
                  </a:lnTo>
                  <a:lnTo>
                    <a:pt x="228" y="320"/>
                  </a:lnTo>
                  <a:lnTo>
                    <a:pt x="393" y="0"/>
                  </a:lnTo>
                  <a:lnTo>
                    <a:pt x="496" y="0"/>
                  </a:lnTo>
                  <a:lnTo>
                    <a:pt x="245" y="452"/>
                  </a:lnTo>
                  <a:cubicBezTo>
                    <a:pt x="234" y="473"/>
                    <a:pt x="223" y="493"/>
                    <a:pt x="212" y="512"/>
                  </a:cubicBezTo>
                  <a:cubicBezTo>
                    <a:pt x="202" y="531"/>
                    <a:pt x="189" y="548"/>
                    <a:pt x="176" y="563"/>
                  </a:cubicBezTo>
                  <a:cubicBezTo>
                    <a:pt x="162" y="578"/>
                    <a:pt x="145" y="590"/>
                    <a:pt x="127" y="599"/>
                  </a:cubicBezTo>
                  <a:cubicBezTo>
                    <a:pt x="108" y="608"/>
                    <a:pt x="85" y="612"/>
                    <a:pt x="58" y="612"/>
                  </a:cubicBezTo>
                  <a:cubicBezTo>
                    <a:pt x="40" y="612"/>
                    <a:pt x="21" y="610"/>
                    <a:pt x="0" y="605"/>
                  </a:cubicBezTo>
                  <a:lnTo>
                    <a:pt x="18" y="525"/>
                  </a:lnTo>
                  <a:cubicBezTo>
                    <a:pt x="24" y="526"/>
                    <a:pt x="30" y="528"/>
                    <a:pt x="36" y="529"/>
                  </a:cubicBezTo>
                  <a:cubicBezTo>
                    <a:pt x="42" y="531"/>
                    <a:pt x="49" y="531"/>
                    <a:pt x="55" y="531"/>
                  </a:cubicBezTo>
                  <a:cubicBezTo>
                    <a:pt x="70" y="531"/>
                    <a:pt x="82" y="529"/>
                    <a:pt x="93" y="523"/>
                  </a:cubicBezTo>
                  <a:cubicBezTo>
                    <a:pt x="103" y="518"/>
                    <a:pt x="111" y="508"/>
                    <a:pt x="118" y="494"/>
                  </a:cubicBezTo>
                  <a:lnTo>
                    <a:pt x="156" y="42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355725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1433513" y="1712913"/>
              <a:ext cx="87313" cy="93663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75" y="0"/>
                </a:cxn>
                <a:cxn ang="0">
                  <a:pos x="580" y="605"/>
                </a:cxn>
                <a:cxn ang="0">
                  <a:pos x="472" y="605"/>
                </a:cxn>
                <a:cxn ang="0">
                  <a:pos x="447" y="445"/>
                </a:cxn>
                <a:cxn ang="0">
                  <a:pos x="207" y="445"/>
                </a:cxn>
                <a:cxn ang="0">
                  <a:pos x="114" y="605"/>
                </a:cxn>
                <a:cxn ang="0">
                  <a:pos x="0" y="605"/>
                </a:cxn>
                <a:cxn ang="0">
                  <a:pos x="363" y="0"/>
                </a:cxn>
                <a:cxn ang="0">
                  <a:pos x="399" y="107"/>
                </a:cxn>
                <a:cxn ang="0">
                  <a:pos x="397" y="107"/>
                </a:cxn>
                <a:cxn ang="0">
                  <a:pos x="252" y="365"/>
                </a:cxn>
                <a:cxn ang="0">
                  <a:pos x="436" y="365"/>
                </a:cxn>
                <a:cxn ang="0">
                  <a:pos x="399" y="107"/>
                </a:cxn>
              </a:cxnLst>
              <a:rect l="0" t="0" r="r" b="b"/>
              <a:pathLst>
                <a:path w="580" h="605">
                  <a:moveTo>
                    <a:pt x="363" y="0"/>
                  </a:moveTo>
                  <a:lnTo>
                    <a:pt x="475" y="0"/>
                  </a:lnTo>
                  <a:lnTo>
                    <a:pt x="580" y="605"/>
                  </a:lnTo>
                  <a:lnTo>
                    <a:pt x="472" y="605"/>
                  </a:lnTo>
                  <a:lnTo>
                    <a:pt x="447" y="445"/>
                  </a:lnTo>
                  <a:lnTo>
                    <a:pt x="207" y="445"/>
                  </a:lnTo>
                  <a:lnTo>
                    <a:pt x="114" y="605"/>
                  </a:lnTo>
                  <a:lnTo>
                    <a:pt x="0" y="605"/>
                  </a:lnTo>
                  <a:lnTo>
                    <a:pt x="363" y="0"/>
                  </a:lnTo>
                  <a:close/>
                  <a:moveTo>
                    <a:pt x="399" y="107"/>
                  </a:moveTo>
                  <a:lnTo>
                    <a:pt x="397" y="107"/>
                  </a:lnTo>
                  <a:lnTo>
                    <a:pt x="252" y="365"/>
                  </a:lnTo>
                  <a:lnTo>
                    <a:pt x="436" y="365"/>
                  </a:lnTo>
                  <a:lnTo>
                    <a:pt x="399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1530350" y="1712913"/>
              <a:ext cx="79375" cy="95250"/>
            </a:xfrm>
            <a:custGeom>
              <a:avLst/>
              <a:gdLst/>
              <a:ahLst/>
              <a:cxnLst>
                <a:cxn ang="0">
                  <a:pos x="388" y="605"/>
                </a:cxn>
                <a:cxn ang="0">
                  <a:pos x="296" y="605"/>
                </a:cxn>
                <a:cxn ang="0">
                  <a:pos x="309" y="546"/>
                </a:cxn>
                <a:cxn ang="0">
                  <a:pos x="307" y="544"/>
                </a:cxn>
                <a:cxn ang="0">
                  <a:pos x="244" y="602"/>
                </a:cxn>
                <a:cxn ang="0">
                  <a:pos x="170" y="617"/>
                </a:cxn>
                <a:cxn ang="0">
                  <a:pos x="123" y="612"/>
                </a:cxn>
                <a:cxn ang="0">
                  <a:pos x="66" y="589"/>
                </a:cxn>
                <a:cxn ang="0">
                  <a:pos x="19" y="535"/>
                </a:cxn>
                <a:cxn ang="0">
                  <a:pos x="0" y="437"/>
                </a:cxn>
                <a:cxn ang="0">
                  <a:pos x="16" y="333"/>
                </a:cxn>
                <a:cxn ang="0">
                  <a:pos x="63" y="243"/>
                </a:cxn>
                <a:cxn ang="0">
                  <a:pos x="137" y="179"/>
                </a:cxn>
                <a:cxn ang="0">
                  <a:pos x="238" y="155"/>
                </a:cxn>
                <a:cxn ang="0">
                  <a:pos x="318" y="171"/>
                </a:cxn>
                <a:cxn ang="0">
                  <a:pos x="370" y="227"/>
                </a:cxn>
                <a:cxn ang="0">
                  <a:pos x="372" y="227"/>
                </a:cxn>
                <a:cxn ang="0">
                  <a:pos x="420" y="0"/>
                </a:cxn>
                <a:cxn ang="0">
                  <a:pos x="517" y="0"/>
                </a:cxn>
                <a:cxn ang="0">
                  <a:pos x="388" y="605"/>
                </a:cxn>
                <a:cxn ang="0">
                  <a:pos x="347" y="336"/>
                </a:cxn>
                <a:cxn ang="0">
                  <a:pos x="341" y="296"/>
                </a:cxn>
                <a:cxn ang="0">
                  <a:pos x="324" y="262"/>
                </a:cxn>
                <a:cxn ang="0">
                  <a:pos x="294" y="239"/>
                </a:cxn>
                <a:cxn ang="0">
                  <a:pos x="250" y="231"/>
                </a:cxn>
                <a:cxn ang="0">
                  <a:pos x="181" y="249"/>
                </a:cxn>
                <a:cxn ang="0">
                  <a:pos x="133" y="297"/>
                </a:cxn>
                <a:cxn ang="0">
                  <a:pos x="106" y="364"/>
                </a:cxn>
                <a:cxn ang="0">
                  <a:pos x="97" y="437"/>
                </a:cxn>
                <a:cxn ang="0">
                  <a:pos x="122" y="514"/>
                </a:cxn>
                <a:cxn ang="0">
                  <a:pos x="197" y="541"/>
                </a:cxn>
                <a:cxn ang="0">
                  <a:pos x="262" y="521"/>
                </a:cxn>
                <a:cxn ang="0">
                  <a:pos x="309" y="472"/>
                </a:cxn>
                <a:cxn ang="0">
                  <a:pos x="338" y="406"/>
                </a:cxn>
                <a:cxn ang="0">
                  <a:pos x="347" y="336"/>
                </a:cxn>
              </a:cxnLst>
              <a:rect l="0" t="0" r="r" b="b"/>
              <a:pathLst>
                <a:path w="517" h="617">
                  <a:moveTo>
                    <a:pt x="388" y="605"/>
                  </a:moveTo>
                  <a:lnTo>
                    <a:pt x="296" y="605"/>
                  </a:lnTo>
                  <a:lnTo>
                    <a:pt x="309" y="546"/>
                  </a:lnTo>
                  <a:lnTo>
                    <a:pt x="307" y="544"/>
                  </a:lnTo>
                  <a:cubicBezTo>
                    <a:pt x="288" y="573"/>
                    <a:pt x="267" y="592"/>
                    <a:pt x="244" y="602"/>
                  </a:cubicBezTo>
                  <a:cubicBezTo>
                    <a:pt x="221" y="612"/>
                    <a:pt x="196" y="617"/>
                    <a:pt x="170" y="617"/>
                  </a:cubicBezTo>
                  <a:cubicBezTo>
                    <a:pt x="158" y="617"/>
                    <a:pt x="142" y="615"/>
                    <a:pt x="123" y="612"/>
                  </a:cubicBezTo>
                  <a:cubicBezTo>
                    <a:pt x="104" y="609"/>
                    <a:pt x="85" y="601"/>
                    <a:pt x="66" y="589"/>
                  </a:cubicBezTo>
                  <a:cubicBezTo>
                    <a:pt x="48" y="576"/>
                    <a:pt x="32" y="559"/>
                    <a:pt x="19" y="535"/>
                  </a:cubicBezTo>
                  <a:cubicBezTo>
                    <a:pt x="6" y="511"/>
                    <a:pt x="0" y="479"/>
                    <a:pt x="0" y="437"/>
                  </a:cubicBezTo>
                  <a:cubicBezTo>
                    <a:pt x="0" y="402"/>
                    <a:pt x="5" y="367"/>
                    <a:pt x="16" y="333"/>
                  </a:cubicBezTo>
                  <a:cubicBezTo>
                    <a:pt x="27" y="300"/>
                    <a:pt x="42" y="270"/>
                    <a:pt x="63" y="243"/>
                  </a:cubicBezTo>
                  <a:cubicBezTo>
                    <a:pt x="83" y="217"/>
                    <a:pt x="108" y="195"/>
                    <a:pt x="137" y="179"/>
                  </a:cubicBezTo>
                  <a:cubicBezTo>
                    <a:pt x="167" y="163"/>
                    <a:pt x="200" y="155"/>
                    <a:pt x="238" y="155"/>
                  </a:cubicBezTo>
                  <a:cubicBezTo>
                    <a:pt x="267" y="155"/>
                    <a:pt x="294" y="160"/>
                    <a:pt x="318" y="171"/>
                  </a:cubicBezTo>
                  <a:cubicBezTo>
                    <a:pt x="341" y="182"/>
                    <a:pt x="359" y="200"/>
                    <a:pt x="370" y="227"/>
                  </a:cubicBezTo>
                  <a:lnTo>
                    <a:pt x="372" y="227"/>
                  </a:lnTo>
                  <a:lnTo>
                    <a:pt x="420" y="0"/>
                  </a:lnTo>
                  <a:lnTo>
                    <a:pt x="517" y="0"/>
                  </a:lnTo>
                  <a:lnTo>
                    <a:pt x="388" y="605"/>
                  </a:lnTo>
                  <a:close/>
                  <a:moveTo>
                    <a:pt x="347" y="336"/>
                  </a:moveTo>
                  <a:cubicBezTo>
                    <a:pt x="347" y="322"/>
                    <a:pt x="345" y="309"/>
                    <a:pt x="341" y="296"/>
                  </a:cubicBezTo>
                  <a:cubicBezTo>
                    <a:pt x="338" y="283"/>
                    <a:pt x="332" y="271"/>
                    <a:pt x="324" y="262"/>
                  </a:cubicBezTo>
                  <a:cubicBezTo>
                    <a:pt x="317" y="253"/>
                    <a:pt x="307" y="245"/>
                    <a:pt x="294" y="239"/>
                  </a:cubicBezTo>
                  <a:cubicBezTo>
                    <a:pt x="282" y="234"/>
                    <a:pt x="267" y="231"/>
                    <a:pt x="250" y="231"/>
                  </a:cubicBezTo>
                  <a:cubicBezTo>
                    <a:pt x="223" y="231"/>
                    <a:pt x="200" y="237"/>
                    <a:pt x="181" y="249"/>
                  </a:cubicBezTo>
                  <a:cubicBezTo>
                    <a:pt x="162" y="261"/>
                    <a:pt x="146" y="277"/>
                    <a:pt x="133" y="297"/>
                  </a:cubicBezTo>
                  <a:cubicBezTo>
                    <a:pt x="121" y="317"/>
                    <a:pt x="112" y="339"/>
                    <a:pt x="106" y="364"/>
                  </a:cubicBezTo>
                  <a:cubicBezTo>
                    <a:pt x="100" y="389"/>
                    <a:pt x="97" y="413"/>
                    <a:pt x="97" y="437"/>
                  </a:cubicBezTo>
                  <a:cubicBezTo>
                    <a:pt x="97" y="470"/>
                    <a:pt x="105" y="496"/>
                    <a:pt x="122" y="514"/>
                  </a:cubicBezTo>
                  <a:cubicBezTo>
                    <a:pt x="139" y="532"/>
                    <a:pt x="164" y="541"/>
                    <a:pt x="197" y="541"/>
                  </a:cubicBezTo>
                  <a:cubicBezTo>
                    <a:pt x="222" y="541"/>
                    <a:pt x="244" y="534"/>
                    <a:pt x="262" y="521"/>
                  </a:cubicBezTo>
                  <a:cubicBezTo>
                    <a:pt x="281" y="508"/>
                    <a:pt x="296" y="492"/>
                    <a:pt x="309" y="472"/>
                  </a:cubicBezTo>
                  <a:cubicBezTo>
                    <a:pt x="322" y="452"/>
                    <a:pt x="331" y="430"/>
                    <a:pt x="338" y="406"/>
                  </a:cubicBezTo>
                  <a:cubicBezTo>
                    <a:pt x="344" y="381"/>
                    <a:pt x="347" y="358"/>
                    <a:pt x="347" y="3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612900" y="1739900"/>
              <a:ext cx="61913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" y="0"/>
                </a:cxn>
                <a:cxn ang="0">
                  <a:pos x="136" y="319"/>
                </a:cxn>
                <a:cxn ang="0">
                  <a:pos x="138" y="319"/>
                </a:cxn>
                <a:cxn ang="0">
                  <a:pos x="307" y="0"/>
                </a:cxn>
                <a:cxn ang="0">
                  <a:pos x="409" y="0"/>
                </a:cxn>
                <a:cxn ang="0">
                  <a:pos x="167" y="438"/>
                </a:cxn>
                <a:cxn ang="0">
                  <a:pos x="59" y="438"/>
                </a:cxn>
                <a:cxn ang="0">
                  <a:pos x="0" y="0"/>
                </a:cxn>
              </a:cxnLst>
              <a:rect l="0" t="0" r="r" b="b"/>
              <a:pathLst>
                <a:path w="409" h="438">
                  <a:moveTo>
                    <a:pt x="0" y="0"/>
                  </a:moveTo>
                  <a:lnTo>
                    <a:pt x="100" y="0"/>
                  </a:lnTo>
                  <a:lnTo>
                    <a:pt x="136" y="319"/>
                  </a:lnTo>
                  <a:lnTo>
                    <a:pt x="138" y="319"/>
                  </a:lnTo>
                  <a:lnTo>
                    <a:pt x="307" y="0"/>
                  </a:lnTo>
                  <a:lnTo>
                    <a:pt x="409" y="0"/>
                  </a:lnTo>
                  <a:lnTo>
                    <a:pt x="167" y="438"/>
                  </a:lnTo>
                  <a:lnTo>
                    <a:pt x="59" y="4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1673225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743075" y="1736725"/>
              <a:ext cx="53975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793875" y="1719263"/>
              <a:ext cx="42863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1833563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1865313" y="17367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1928813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96056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2033588" y="17367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2144713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2230438" y="1712913"/>
              <a:ext cx="857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566" y="0"/>
                </a:cxn>
                <a:cxn ang="0">
                  <a:pos x="547" y="91"/>
                </a:cxn>
                <a:cxn ang="0">
                  <a:pos x="211" y="91"/>
                </a:cxn>
                <a:cxn ang="0">
                  <a:pos x="178" y="250"/>
                </a:cxn>
                <a:cxn ang="0">
                  <a:pos x="489" y="250"/>
                </a:cxn>
                <a:cxn ang="0">
                  <a:pos x="472" y="336"/>
                </a:cxn>
                <a:cxn ang="0">
                  <a:pos x="159" y="336"/>
                </a:cxn>
                <a:cxn ang="0">
                  <a:pos x="123" y="514"/>
                </a:cxn>
                <a:cxn ang="0">
                  <a:pos x="461" y="514"/>
                </a:cxn>
                <a:cxn ang="0">
                  <a:pos x="443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566" h="605">
                  <a:moveTo>
                    <a:pt x="125" y="0"/>
                  </a:moveTo>
                  <a:lnTo>
                    <a:pt x="566" y="0"/>
                  </a:lnTo>
                  <a:lnTo>
                    <a:pt x="547" y="91"/>
                  </a:lnTo>
                  <a:lnTo>
                    <a:pt x="211" y="91"/>
                  </a:lnTo>
                  <a:lnTo>
                    <a:pt x="178" y="250"/>
                  </a:lnTo>
                  <a:lnTo>
                    <a:pt x="489" y="250"/>
                  </a:lnTo>
                  <a:lnTo>
                    <a:pt x="472" y="336"/>
                  </a:lnTo>
                  <a:lnTo>
                    <a:pt x="159" y="336"/>
                  </a:lnTo>
                  <a:lnTo>
                    <a:pt x="123" y="514"/>
                  </a:lnTo>
                  <a:lnTo>
                    <a:pt x="461" y="514"/>
                  </a:lnTo>
                  <a:lnTo>
                    <a:pt x="443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2312988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2384425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/>
            </p:cNvSpPr>
            <p:nvPr userDrawn="1"/>
          </p:nvSpPr>
          <p:spPr bwMode="auto">
            <a:xfrm>
              <a:off x="2457450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 noEditPoints="1"/>
            </p:cNvSpPr>
            <p:nvPr userDrawn="1"/>
          </p:nvSpPr>
          <p:spPr bwMode="auto">
            <a:xfrm>
              <a:off x="2535238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 userDrawn="1"/>
          </p:nvSpPr>
          <p:spPr bwMode="auto">
            <a:xfrm>
              <a:off x="2609850" y="1736725"/>
              <a:ext cx="1063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35"/>
            <p:cNvSpPr>
              <a:spLocks noEditPoints="1"/>
            </p:cNvSpPr>
            <p:nvPr userDrawn="1"/>
          </p:nvSpPr>
          <p:spPr bwMode="auto">
            <a:xfrm>
              <a:off x="2724150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36"/>
            <p:cNvSpPr>
              <a:spLocks/>
            </p:cNvSpPr>
            <p:nvPr userDrawn="1"/>
          </p:nvSpPr>
          <p:spPr bwMode="auto">
            <a:xfrm>
              <a:off x="2757488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37"/>
            <p:cNvSpPr>
              <a:spLocks/>
            </p:cNvSpPr>
            <p:nvPr userDrawn="1"/>
          </p:nvSpPr>
          <p:spPr bwMode="auto">
            <a:xfrm>
              <a:off x="2825750" y="17367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38"/>
            <p:cNvSpPr>
              <a:spLocks/>
            </p:cNvSpPr>
            <p:nvPr userDrawn="1"/>
          </p:nvSpPr>
          <p:spPr bwMode="auto">
            <a:xfrm>
              <a:off x="2924175" y="1711325"/>
              <a:ext cx="52388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auto">
            <a:xfrm>
              <a:off x="3009900" y="1712913"/>
              <a:ext cx="82550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539" y="0"/>
                </a:cxn>
                <a:cxn ang="0">
                  <a:pos x="520" y="91"/>
                </a:cxn>
                <a:cxn ang="0">
                  <a:pos x="212" y="91"/>
                </a:cxn>
                <a:cxn ang="0">
                  <a:pos x="179" y="250"/>
                </a:cxn>
                <a:cxn ang="0">
                  <a:pos x="446" y="250"/>
                </a:cxn>
                <a:cxn ang="0">
                  <a:pos x="428" y="336"/>
                </a:cxn>
                <a:cxn ang="0">
                  <a:pos x="162" y="336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539" h="605">
                  <a:moveTo>
                    <a:pt x="126" y="0"/>
                  </a:moveTo>
                  <a:lnTo>
                    <a:pt x="539" y="0"/>
                  </a:lnTo>
                  <a:lnTo>
                    <a:pt x="520" y="91"/>
                  </a:lnTo>
                  <a:lnTo>
                    <a:pt x="212" y="91"/>
                  </a:lnTo>
                  <a:lnTo>
                    <a:pt x="179" y="250"/>
                  </a:lnTo>
                  <a:lnTo>
                    <a:pt x="446" y="250"/>
                  </a:lnTo>
                  <a:lnTo>
                    <a:pt x="428" y="336"/>
                  </a:lnTo>
                  <a:lnTo>
                    <a:pt x="162" y="336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0"/>
            <p:cNvSpPr>
              <a:spLocks noEditPoints="1"/>
            </p:cNvSpPr>
            <p:nvPr userDrawn="1"/>
          </p:nvSpPr>
          <p:spPr bwMode="auto">
            <a:xfrm>
              <a:off x="3084513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auto">
            <a:xfrm>
              <a:off x="311626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2"/>
            <p:cNvSpPr>
              <a:spLocks noEditPoints="1"/>
            </p:cNvSpPr>
            <p:nvPr userDrawn="1"/>
          </p:nvSpPr>
          <p:spPr bwMode="auto">
            <a:xfrm>
              <a:off x="3190875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auto">
            <a:xfrm>
              <a:off x="326231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auto">
            <a:xfrm>
              <a:off x="3338513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5"/>
            <p:cNvSpPr>
              <a:spLocks noEditPoints="1"/>
            </p:cNvSpPr>
            <p:nvPr userDrawn="1"/>
          </p:nvSpPr>
          <p:spPr bwMode="auto">
            <a:xfrm>
              <a:off x="3409950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auto">
            <a:xfrm>
              <a:off x="3513138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auto">
            <a:xfrm>
              <a:off x="3597275" y="1712913"/>
              <a:ext cx="95250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31" y="0"/>
                </a:cxn>
                <a:cxn ang="0">
                  <a:pos x="181" y="241"/>
                </a:cxn>
                <a:cxn ang="0">
                  <a:pos x="464" y="241"/>
                </a:cxn>
                <a:cxn ang="0">
                  <a:pos x="514" y="0"/>
                </a:cxn>
                <a:cxn ang="0">
                  <a:pos x="620" y="0"/>
                </a:cxn>
                <a:cxn ang="0">
                  <a:pos x="495" y="605"/>
                </a:cxn>
                <a:cxn ang="0">
                  <a:pos x="389" y="605"/>
                </a:cxn>
                <a:cxn ang="0">
                  <a:pos x="445" y="332"/>
                </a:cxn>
                <a:cxn ang="0">
                  <a:pos x="163" y="332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620" h="605">
                  <a:moveTo>
                    <a:pt x="125" y="0"/>
                  </a:moveTo>
                  <a:lnTo>
                    <a:pt x="231" y="0"/>
                  </a:lnTo>
                  <a:lnTo>
                    <a:pt x="181" y="241"/>
                  </a:lnTo>
                  <a:lnTo>
                    <a:pt x="464" y="241"/>
                  </a:lnTo>
                  <a:lnTo>
                    <a:pt x="514" y="0"/>
                  </a:lnTo>
                  <a:lnTo>
                    <a:pt x="620" y="0"/>
                  </a:lnTo>
                  <a:lnTo>
                    <a:pt x="495" y="605"/>
                  </a:lnTo>
                  <a:lnTo>
                    <a:pt x="389" y="605"/>
                  </a:lnTo>
                  <a:lnTo>
                    <a:pt x="445" y="332"/>
                  </a:lnTo>
                  <a:lnTo>
                    <a:pt x="163" y="332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auto">
            <a:xfrm>
              <a:off x="3694113" y="17399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auto">
            <a:xfrm>
              <a:off x="3763963" y="1736725"/>
              <a:ext cx="1079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0"/>
            <p:cNvSpPr>
              <a:spLocks noEditPoints="1"/>
            </p:cNvSpPr>
            <p:nvPr userDrawn="1"/>
          </p:nvSpPr>
          <p:spPr bwMode="auto">
            <a:xfrm>
              <a:off x="3879850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/>
            <p:cNvSpPr>
              <a:spLocks/>
            </p:cNvSpPr>
            <p:nvPr userDrawn="1"/>
          </p:nvSpPr>
          <p:spPr bwMode="auto">
            <a:xfrm>
              <a:off x="3951288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4062413" y="1712913"/>
              <a:ext cx="87313" cy="93663"/>
            </a:xfrm>
            <a:custGeom>
              <a:avLst/>
              <a:gdLst/>
              <a:ahLst/>
              <a:cxnLst>
                <a:cxn ang="0">
                  <a:pos x="176" y="276"/>
                </a:cxn>
                <a:cxn ang="0">
                  <a:pos x="331" y="276"/>
                </a:cxn>
                <a:cxn ang="0">
                  <a:pos x="436" y="247"/>
                </a:cxn>
                <a:cxn ang="0">
                  <a:pos x="472" y="165"/>
                </a:cxn>
                <a:cxn ang="0">
                  <a:pos x="463" y="125"/>
                </a:cxn>
                <a:cxn ang="0">
                  <a:pos x="439" y="100"/>
                </a:cxn>
                <a:cxn ang="0">
                  <a:pos x="404" y="89"/>
                </a:cxn>
                <a:cxn ang="0">
                  <a:pos x="364" y="86"/>
                </a:cxn>
                <a:cxn ang="0">
                  <a:pos x="215" y="86"/>
                </a:cxn>
                <a:cxn ang="0">
                  <a:pos x="176" y="276"/>
                </a:cxn>
                <a:cxn ang="0">
                  <a:pos x="125" y="0"/>
                </a:cxn>
                <a:cxn ang="0">
                  <a:pos x="387" y="0"/>
                </a:cxn>
                <a:cxn ang="0">
                  <a:pos x="439" y="3"/>
                </a:cxn>
                <a:cxn ang="0">
                  <a:pos x="502" y="22"/>
                </a:cxn>
                <a:cxn ang="0">
                  <a:pos x="556" y="68"/>
                </a:cxn>
                <a:cxn ang="0">
                  <a:pos x="578" y="154"/>
                </a:cxn>
                <a:cxn ang="0">
                  <a:pos x="542" y="267"/>
                </a:cxn>
                <a:cxn ang="0">
                  <a:pos x="441" y="319"/>
                </a:cxn>
                <a:cxn ang="0">
                  <a:pos x="441" y="321"/>
                </a:cxn>
                <a:cxn ang="0">
                  <a:pos x="492" y="363"/>
                </a:cxn>
                <a:cxn ang="0">
                  <a:pos x="505" y="430"/>
                </a:cxn>
                <a:cxn ang="0">
                  <a:pos x="500" y="492"/>
                </a:cxn>
                <a:cxn ang="0">
                  <a:pos x="496" y="555"/>
                </a:cxn>
                <a:cxn ang="0">
                  <a:pos x="498" y="580"/>
                </a:cxn>
                <a:cxn ang="0">
                  <a:pos x="507" y="605"/>
                </a:cxn>
                <a:cxn ang="0">
                  <a:pos x="396" y="605"/>
                </a:cxn>
                <a:cxn ang="0">
                  <a:pos x="390" y="582"/>
                </a:cxn>
                <a:cxn ang="0">
                  <a:pos x="389" y="558"/>
                </a:cxn>
                <a:cxn ang="0">
                  <a:pos x="394" y="492"/>
                </a:cxn>
                <a:cxn ang="0">
                  <a:pos x="399" y="426"/>
                </a:cxn>
                <a:cxn ang="0">
                  <a:pos x="389" y="386"/>
                </a:cxn>
                <a:cxn ang="0">
                  <a:pos x="363" y="365"/>
                </a:cxn>
                <a:cxn ang="0">
                  <a:pos x="327" y="357"/>
                </a:cxn>
                <a:cxn ang="0">
                  <a:pos x="286" y="356"/>
                </a:cxn>
                <a:cxn ang="0">
                  <a:pos x="159" y="356"/>
                </a:cxn>
                <a:cxn ang="0">
                  <a:pos x="108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578" h="605">
                  <a:moveTo>
                    <a:pt x="176" y="276"/>
                  </a:moveTo>
                  <a:lnTo>
                    <a:pt x="331" y="276"/>
                  </a:lnTo>
                  <a:cubicBezTo>
                    <a:pt x="377" y="276"/>
                    <a:pt x="411" y="266"/>
                    <a:pt x="436" y="247"/>
                  </a:cubicBezTo>
                  <a:cubicBezTo>
                    <a:pt x="460" y="228"/>
                    <a:pt x="472" y="201"/>
                    <a:pt x="472" y="165"/>
                  </a:cubicBezTo>
                  <a:cubicBezTo>
                    <a:pt x="472" y="149"/>
                    <a:pt x="469" y="135"/>
                    <a:pt x="463" y="125"/>
                  </a:cubicBezTo>
                  <a:cubicBezTo>
                    <a:pt x="457" y="114"/>
                    <a:pt x="449" y="106"/>
                    <a:pt x="439" y="100"/>
                  </a:cubicBezTo>
                  <a:cubicBezTo>
                    <a:pt x="429" y="95"/>
                    <a:pt x="417" y="91"/>
                    <a:pt x="404" y="89"/>
                  </a:cubicBezTo>
                  <a:cubicBezTo>
                    <a:pt x="391" y="87"/>
                    <a:pt x="378" y="86"/>
                    <a:pt x="364" y="86"/>
                  </a:cubicBezTo>
                  <a:lnTo>
                    <a:pt x="215" y="86"/>
                  </a:lnTo>
                  <a:lnTo>
                    <a:pt x="176" y="276"/>
                  </a:lnTo>
                  <a:close/>
                  <a:moveTo>
                    <a:pt x="125" y="0"/>
                  </a:moveTo>
                  <a:lnTo>
                    <a:pt x="387" y="0"/>
                  </a:lnTo>
                  <a:cubicBezTo>
                    <a:pt x="400" y="0"/>
                    <a:pt x="417" y="1"/>
                    <a:pt x="439" y="3"/>
                  </a:cubicBezTo>
                  <a:cubicBezTo>
                    <a:pt x="460" y="6"/>
                    <a:pt x="481" y="12"/>
                    <a:pt x="502" y="22"/>
                  </a:cubicBezTo>
                  <a:cubicBezTo>
                    <a:pt x="523" y="32"/>
                    <a:pt x="541" y="48"/>
                    <a:pt x="556" y="68"/>
                  </a:cubicBezTo>
                  <a:cubicBezTo>
                    <a:pt x="571" y="89"/>
                    <a:pt x="578" y="118"/>
                    <a:pt x="578" y="154"/>
                  </a:cubicBezTo>
                  <a:cubicBezTo>
                    <a:pt x="578" y="202"/>
                    <a:pt x="566" y="240"/>
                    <a:pt x="542" y="267"/>
                  </a:cubicBezTo>
                  <a:cubicBezTo>
                    <a:pt x="517" y="294"/>
                    <a:pt x="484" y="311"/>
                    <a:pt x="441" y="319"/>
                  </a:cubicBezTo>
                  <a:lnTo>
                    <a:pt x="441" y="321"/>
                  </a:lnTo>
                  <a:cubicBezTo>
                    <a:pt x="466" y="330"/>
                    <a:pt x="483" y="344"/>
                    <a:pt x="492" y="363"/>
                  </a:cubicBezTo>
                  <a:cubicBezTo>
                    <a:pt x="501" y="382"/>
                    <a:pt x="505" y="404"/>
                    <a:pt x="505" y="430"/>
                  </a:cubicBezTo>
                  <a:cubicBezTo>
                    <a:pt x="505" y="451"/>
                    <a:pt x="503" y="472"/>
                    <a:pt x="500" y="492"/>
                  </a:cubicBezTo>
                  <a:cubicBezTo>
                    <a:pt x="497" y="513"/>
                    <a:pt x="495" y="534"/>
                    <a:pt x="496" y="555"/>
                  </a:cubicBezTo>
                  <a:cubicBezTo>
                    <a:pt x="496" y="564"/>
                    <a:pt x="497" y="572"/>
                    <a:pt x="498" y="580"/>
                  </a:cubicBezTo>
                  <a:cubicBezTo>
                    <a:pt x="499" y="589"/>
                    <a:pt x="502" y="597"/>
                    <a:pt x="507" y="605"/>
                  </a:cubicBezTo>
                  <a:lnTo>
                    <a:pt x="396" y="605"/>
                  </a:lnTo>
                  <a:cubicBezTo>
                    <a:pt x="393" y="597"/>
                    <a:pt x="391" y="589"/>
                    <a:pt x="390" y="582"/>
                  </a:cubicBezTo>
                  <a:cubicBezTo>
                    <a:pt x="389" y="575"/>
                    <a:pt x="389" y="567"/>
                    <a:pt x="389" y="558"/>
                  </a:cubicBezTo>
                  <a:cubicBezTo>
                    <a:pt x="389" y="536"/>
                    <a:pt x="391" y="514"/>
                    <a:pt x="394" y="492"/>
                  </a:cubicBezTo>
                  <a:cubicBezTo>
                    <a:pt x="397" y="470"/>
                    <a:pt x="399" y="448"/>
                    <a:pt x="399" y="426"/>
                  </a:cubicBezTo>
                  <a:cubicBezTo>
                    <a:pt x="399" y="409"/>
                    <a:pt x="396" y="395"/>
                    <a:pt x="389" y="386"/>
                  </a:cubicBezTo>
                  <a:cubicBezTo>
                    <a:pt x="383" y="376"/>
                    <a:pt x="374" y="369"/>
                    <a:pt x="363" y="365"/>
                  </a:cubicBezTo>
                  <a:cubicBezTo>
                    <a:pt x="353" y="361"/>
                    <a:pt x="341" y="358"/>
                    <a:pt x="327" y="357"/>
                  </a:cubicBezTo>
                  <a:cubicBezTo>
                    <a:pt x="313" y="356"/>
                    <a:pt x="300" y="356"/>
                    <a:pt x="286" y="356"/>
                  </a:cubicBezTo>
                  <a:lnTo>
                    <a:pt x="159" y="356"/>
                  </a:lnTo>
                  <a:lnTo>
                    <a:pt x="108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3"/>
            <p:cNvSpPr>
              <a:spLocks noEditPoints="1"/>
            </p:cNvSpPr>
            <p:nvPr userDrawn="1"/>
          </p:nvSpPr>
          <p:spPr bwMode="auto">
            <a:xfrm>
              <a:off x="4154488" y="17367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4"/>
            <p:cNvSpPr>
              <a:spLocks/>
            </p:cNvSpPr>
            <p:nvPr userDrawn="1"/>
          </p:nvSpPr>
          <p:spPr bwMode="auto">
            <a:xfrm>
              <a:off x="4222750" y="17367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/>
            <p:cNvSpPr>
              <a:spLocks noEditPoints="1"/>
            </p:cNvSpPr>
            <p:nvPr userDrawn="1"/>
          </p:nvSpPr>
          <p:spPr bwMode="auto">
            <a:xfrm>
              <a:off x="4291013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"/>
            <p:cNvSpPr>
              <a:spLocks/>
            </p:cNvSpPr>
            <p:nvPr userDrawn="1"/>
          </p:nvSpPr>
          <p:spPr bwMode="auto">
            <a:xfrm>
              <a:off x="4367213" y="1739900"/>
              <a:ext cx="69850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7"/>
            <p:cNvSpPr>
              <a:spLocks/>
            </p:cNvSpPr>
            <p:nvPr userDrawn="1"/>
          </p:nvSpPr>
          <p:spPr bwMode="auto">
            <a:xfrm>
              <a:off x="4438650" y="1736725"/>
              <a:ext cx="53975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8"/>
            <p:cNvSpPr>
              <a:spLocks/>
            </p:cNvSpPr>
            <p:nvPr userDrawn="1"/>
          </p:nvSpPr>
          <p:spPr bwMode="auto">
            <a:xfrm>
              <a:off x="4489450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/>
            <p:cNvSpPr>
              <a:spLocks noEditPoints="1"/>
            </p:cNvSpPr>
            <p:nvPr userDrawn="1"/>
          </p:nvSpPr>
          <p:spPr bwMode="auto">
            <a:xfrm>
              <a:off x="4560888" y="17367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0"/>
            <p:cNvSpPr>
              <a:spLocks/>
            </p:cNvSpPr>
            <p:nvPr userDrawn="1"/>
          </p:nvSpPr>
          <p:spPr bwMode="auto">
            <a:xfrm>
              <a:off x="4667250" y="1712913"/>
              <a:ext cx="115888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"/>
            <p:cNvSpPr>
              <a:spLocks noEditPoints="1"/>
            </p:cNvSpPr>
            <p:nvPr userDrawn="1"/>
          </p:nvSpPr>
          <p:spPr bwMode="auto">
            <a:xfrm>
              <a:off x="4781550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/>
            <p:cNvSpPr>
              <a:spLocks/>
            </p:cNvSpPr>
            <p:nvPr userDrawn="1"/>
          </p:nvSpPr>
          <p:spPr bwMode="auto">
            <a:xfrm>
              <a:off x="4852988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/>
            <p:cNvSpPr>
              <a:spLocks noEditPoints="1"/>
            </p:cNvSpPr>
            <p:nvPr userDrawn="1"/>
          </p:nvSpPr>
          <p:spPr bwMode="auto">
            <a:xfrm>
              <a:off x="4926013" y="17367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4"/>
            <p:cNvSpPr>
              <a:spLocks noEditPoints="1"/>
            </p:cNvSpPr>
            <p:nvPr userDrawn="1"/>
          </p:nvSpPr>
          <p:spPr bwMode="auto">
            <a:xfrm>
              <a:off x="4997450" y="17367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/>
            <p:cNvSpPr>
              <a:spLocks noEditPoints="1"/>
            </p:cNvSpPr>
            <p:nvPr userDrawn="1"/>
          </p:nvSpPr>
          <p:spPr bwMode="auto">
            <a:xfrm>
              <a:off x="5076825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6"/>
            <p:cNvSpPr>
              <a:spLocks/>
            </p:cNvSpPr>
            <p:nvPr userDrawn="1"/>
          </p:nvSpPr>
          <p:spPr bwMode="auto">
            <a:xfrm>
              <a:off x="5146675" y="1736725"/>
              <a:ext cx="1079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7"/>
            <p:cNvSpPr>
              <a:spLocks noEditPoints="1"/>
            </p:cNvSpPr>
            <p:nvPr userDrawn="1"/>
          </p:nvSpPr>
          <p:spPr bwMode="auto">
            <a:xfrm>
              <a:off x="5264150" y="17367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8"/>
            <p:cNvSpPr>
              <a:spLocks/>
            </p:cNvSpPr>
            <p:nvPr userDrawn="1"/>
          </p:nvSpPr>
          <p:spPr bwMode="auto">
            <a:xfrm>
              <a:off x="5332413" y="1736725"/>
              <a:ext cx="698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9"/>
            <p:cNvSpPr>
              <a:spLocks/>
            </p:cNvSpPr>
            <p:nvPr userDrawn="1"/>
          </p:nvSpPr>
          <p:spPr bwMode="auto">
            <a:xfrm>
              <a:off x="5411788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0"/>
            <p:cNvSpPr>
              <a:spLocks/>
            </p:cNvSpPr>
            <p:nvPr userDrawn="1"/>
          </p:nvSpPr>
          <p:spPr bwMode="auto">
            <a:xfrm>
              <a:off x="5484813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1"/>
            <p:cNvSpPr>
              <a:spLocks/>
            </p:cNvSpPr>
            <p:nvPr userDrawn="1"/>
          </p:nvSpPr>
          <p:spPr bwMode="auto">
            <a:xfrm>
              <a:off x="5568950" y="1712913"/>
              <a:ext cx="36513" cy="93663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232" y="0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7" y="0"/>
                </a:cxn>
              </a:cxnLst>
              <a:rect l="0" t="0" r="r" b="b"/>
              <a:pathLst>
                <a:path w="232" h="605">
                  <a:moveTo>
                    <a:pt x="127" y="0"/>
                  </a:moveTo>
                  <a:lnTo>
                    <a:pt x="232" y="0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2"/>
            <p:cNvSpPr>
              <a:spLocks/>
            </p:cNvSpPr>
            <p:nvPr userDrawn="1"/>
          </p:nvSpPr>
          <p:spPr bwMode="auto">
            <a:xfrm>
              <a:off x="5603875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3"/>
            <p:cNvSpPr>
              <a:spLocks/>
            </p:cNvSpPr>
            <p:nvPr userDrawn="1"/>
          </p:nvSpPr>
          <p:spPr bwMode="auto">
            <a:xfrm>
              <a:off x="5681663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4"/>
            <p:cNvSpPr>
              <a:spLocks noEditPoints="1"/>
            </p:cNvSpPr>
            <p:nvPr userDrawn="1"/>
          </p:nvSpPr>
          <p:spPr bwMode="auto">
            <a:xfrm>
              <a:off x="5722938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75"/>
            <p:cNvSpPr>
              <a:spLocks/>
            </p:cNvSpPr>
            <p:nvPr userDrawn="1"/>
          </p:nvSpPr>
          <p:spPr bwMode="auto">
            <a:xfrm>
              <a:off x="5792788" y="1736725"/>
              <a:ext cx="52388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76"/>
            <p:cNvSpPr>
              <a:spLocks/>
            </p:cNvSpPr>
            <p:nvPr userDrawn="1"/>
          </p:nvSpPr>
          <p:spPr bwMode="auto">
            <a:xfrm>
              <a:off x="584041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77"/>
            <p:cNvSpPr>
              <a:spLocks noEditPoints="1"/>
            </p:cNvSpPr>
            <p:nvPr userDrawn="1"/>
          </p:nvSpPr>
          <p:spPr bwMode="auto">
            <a:xfrm>
              <a:off x="5915025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78"/>
            <p:cNvSpPr>
              <a:spLocks/>
            </p:cNvSpPr>
            <p:nvPr userDrawn="1"/>
          </p:nvSpPr>
          <p:spPr bwMode="auto">
            <a:xfrm>
              <a:off x="5989638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9"/>
            <p:cNvSpPr>
              <a:spLocks noEditPoints="1"/>
            </p:cNvSpPr>
            <p:nvPr userDrawn="1"/>
          </p:nvSpPr>
          <p:spPr bwMode="auto">
            <a:xfrm>
              <a:off x="6029325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0"/>
            <p:cNvSpPr>
              <a:spLocks noEditPoints="1"/>
            </p:cNvSpPr>
            <p:nvPr userDrawn="1"/>
          </p:nvSpPr>
          <p:spPr bwMode="auto">
            <a:xfrm>
              <a:off x="6062663" y="1736725"/>
              <a:ext cx="68263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81"/>
            <p:cNvSpPr>
              <a:spLocks/>
            </p:cNvSpPr>
            <p:nvPr userDrawn="1"/>
          </p:nvSpPr>
          <p:spPr bwMode="auto">
            <a:xfrm>
              <a:off x="6137275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2"/>
            <p:cNvSpPr>
              <a:spLocks noEditPoints="1"/>
            </p:cNvSpPr>
            <p:nvPr userDrawn="1"/>
          </p:nvSpPr>
          <p:spPr bwMode="auto">
            <a:xfrm>
              <a:off x="6210300" y="17367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3"/>
            <p:cNvSpPr>
              <a:spLocks/>
            </p:cNvSpPr>
            <p:nvPr userDrawn="1"/>
          </p:nvSpPr>
          <p:spPr bwMode="auto">
            <a:xfrm>
              <a:off x="6283325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4"/>
            <p:cNvSpPr>
              <a:spLocks noEditPoints="1"/>
            </p:cNvSpPr>
            <p:nvPr userDrawn="1"/>
          </p:nvSpPr>
          <p:spPr bwMode="auto">
            <a:xfrm>
              <a:off x="6351588" y="1712913"/>
              <a:ext cx="85725" cy="93663"/>
            </a:xfrm>
            <a:custGeom>
              <a:avLst/>
              <a:gdLst/>
              <a:ahLst/>
              <a:cxnLst>
                <a:cxn ang="0">
                  <a:pos x="124" y="519"/>
                </a:cxn>
                <a:cxn ang="0">
                  <a:pos x="275" y="519"/>
                </a:cxn>
                <a:cxn ang="0">
                  <a:pos x="313" y="518"/>
                </a:cxn>
                <a:cxn ang="0">
                  <a:pos x="363" y="509"/>
                </a:cxn>
                <a:cxn ang="0">
                  <a:pos x="409" y="482"/>
                </a:cxn>
                <a:cxn ang="0">
                  <a:pos x="432" y="425"/>
                </a:cxn>
                <a:cxn ang="0">
                  <a:pos x="432" y="398"/>
                </a:cxn>
                <a:cxn ang="0">
                  <a:pos x="420" y="366"/>
                </a:cxn>
                <a:cxn ang="0">
                  <a:pos x="387" y="341"/>
                </a:cxn>
                <a:cxn ang="0">
                  <a:pos x="324" y="330"/>
                </a:cxn>
                <a:cxn ang="0">
                  <a:pos x="164" y="330"/>
                </a:cxn>
                <a:cxn ang="0">
                  <a:pos x="124" y="519"/>
                </a:cxn>
                <a:cxn ang="0">
                  <a:pos x="178" y="254"/>
                </a:cxn>
                <a:cxn ang="0">
                  <a:pos x="337" y="254"/>
                </a:cxn>
                <a:cxn ang="0">
                  <a:pos x="399" y="244"/>
                </a:cxn>
                <a:cxn ang="0">
                  <a:pos x="436" y="219"/>
                </a:cxn>
                <a:cxn ang="0">
                  <a:pos x="453" y="187"/>
                </a:cxn>
                <a:cxn ang="0">
                  <a:pos x="457" y="158"/>
                </a:cxn>
                <a:cxn ang="0">
                  <a:pos x="454" y="137"/>
                </a:cxn>
                <a:cxn ang="0">
                  <a:pos x="443" y="113"/>
                </a:cxn>
                <a:cxn ang="0">
                  <a:pos x="415" y="94"/>
                </a:cxn>
                <a:cxn ang="0">
                  <a:pos x="364" y="86"/>
                </a:cxn>
                <a:cxn ang="0">
                  <a:pos x="213" y="86"/>
                </a:cxn>
                <a:cxn ang="0">
                  <a:pos x="178" y="254"/>
                </a:cxn>
                <a:cxn ang="0">
                  <a:pos x="126" y="0"/>
                </a:cxn>
                <a:cxn ang="0">
                  <a:pos x="386" y="0"/>
                </a:cxn>
                <a:cxn ang="0">
                  <a:pos x="482" y="16"/>
                </a:cxn>
                <a:cxn ang="0">
                  <a:pos x="535" y="54"/>
                </a:cxn>
                <a:cxn ang="0">
                  <a:pos x="558" y="101"/>
                </a:cxn>
                <a:cxn ang="0">
                  <a:pos x="563" y="142"/>
                </a:cxn>
                <a:cxn ang="0">
                  <a:pos x="555" y="193"/>
                </a:cxn>
                <a:cxn ang="0">
                  <a:pos x="532" y="236"/>
                </a:cxn>
                <a:cxn ang="0">
                  <a:pos x="495" y="269"/>
                </a:cxn>
                <a:cxn ang="0">
                  <a:pos x="447" y="286"/>
                </a:cxn>
                <a:cxn ang="0">
                  <a:pos x="447" y="288"/>
                </a:cxn>
                <a:cxn ang="0">
                  <a:pos x="516" y="334"/>
                </a:cxn>
                <a:cxn ang="0">
                  <a:pos x="538" y="415"/>
                </a:cxn>
                <a:cxn ang="0">
                  <a:pos x="529" y="471"/>
                </a:cxn>
                <a:cxn ang="0">
                  <a:pos x="494" y="534"/>
                </a:cxn>
                <a:cxn ang="0">
                  <a:pos x="425" y="584"/>
                </a:cxn>
                <a:cxn ang="0">
                  <a:pos x="311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563" h="605">
                  <a:moveTo>
                    <a:pt x="124" y="519"/>
                  </a:moveTo>
                  <a:lnTo>
                    <a:pt x="275" y="519"/>
                  </a:lnTo>
                  <a:cubicBezTo>
                    <a:pt x="284" y="519"/>
                    <a:pt x="297" y="519"/>
                    <a:pt x="313" y="518"/>
                  </a:cubicBezTo>
                  <a:cubicBezTo>
                    <a:pt x="330" y="518"/>
                    <a:pt x="346" y="515"/>
                    <a:pt x="363" y="509"/>
                  </a:cubicBezTo>
                  <a:cubicBezTo>
                    <a:pt x="380" y="504"/>
                    <a:pt x="395" y="495"/>
                    <a:pt x="409" y="482"/>
                  </a:cubicBezTo>
                  <a:cubicBezTo>
                    <a:pt x="422" y="469"/>
                    <a:pt x="430" y="450"/>
                    <a:pt x="432" y="425"/>
                  </a:cubicBezTo>
                  <a:cubicBezTo>
                    <a:pt x="433" y="418"/>
                    <a:pt x="432" y="409"/>
                    <a:pt x="432" y="398"/>
                  </a:cubicBezTo>
                  <a:cubicBezTo>
                    <a:pt x="431" y="387"/>
                    <a:pt x="427" y="377"/>
                    <a:pt x="420" y="366"/>
                  </a:cubicBezTo>
                  <a:cubicBezTo>
                    <a:pt x="413" y="356"/>
                    <a:pt x="402" y="348"/>
                    <a:pt x="387" y="341"/>
                  </a:cubicBezTo>
                  <a:cubicBezTo>
                    <a:pt x="372" y="334"/>
                    <a:pt x="351" y="330"/>
                    <a:pt x="324" y="330"/>
                  </a:cubicBezTo>
                  <a:lnTo>
                    <a:pt x="164" y="330"/>
                  </a:lnTo>
                  <a:lnTo>
                    <a:pt x="124" y="519"/>
                  </a:lnTo>
                  <a:close/>
                  <a:moveTo>
                    <a:pt x="178" y="254"/>
                  </a:moveTo>
                  <a:lnTo>
                    <a:pt x="337" y="254"/>
                  </a:lnTo>
                  <a:cubicBezTo>
                    <a:pt x="363" y="254"/>
                    <a:pt x="384" y="251"/>
                    <a:pt x="399" y="244"/>
                  </a:cubicBezTo>
                  <a:cubicBezTo>
                    <a:pt x="415" y="237"/>
                    <a:pt x="427" y="229"/>
                    <a:pt x="436" y="219"/>
                  </a:cubicBezTo>
                  <a:cubicBezTo>
                    <a:pt x="444" y="209"/>
                    <a:pt x="450" y="198"/>
                    <a:pt x="453" y="187"/>
                  </a:cubicBezTo>
                  <a:cubicBezTo>
                    <a:pt x="456" y="176"/>
                    <a:pt x="457" y="166"/>
                    <a:pt x="457" y="158"/>
                  </a:cubicBezTo>
                  <a:cubicBezTo>
                    <a:pt x="457" y="152"/>
                    <a:pt x="456" y="145"/>
                    <a:pt x="454" y="137"/>
                  </a:cubicBezTo>
                  <a:cubicBezTo>
                    <a:pt x="453" y="128"/>
                    <a:pt x="449" y="121"/>
                    <a:pt x="443" y="113"/>
                  </a:cubicBezTo>
                  <a:cubicBezTo>
                    <a:pt x="436" y="105"/>
                    <a:pt x="427" y="99"/>
                    <a:pt x="415" y="94"/>
                  </a:cubicBezTo>
                  <a:cubicBezTo>
                    <a:pt x="402" y="89"/>
                    <a:pt x="385" y="86"/>
                    <a:pt x="364" y="86"/>
                  </a:cubicBezTo>
                  <a:lnTo>
                    <a:pt x="213" y="86"/>
                  </a:lnTo>
                  <a:lnTo>
                    <a:pt x="178" y="254"/>
                  </a:lnTo>
                  <a:close/>
                  <a:moveTo>
                    <a:pt x="126" y="0"/>
                  </a:moveTo>
                  <a:lnTo>
                    <a:pt x="386" y="0"/>
                  </a:lnTo>
                  <a:cubicBezTo>
                    <a:pt x="426" y="0"/>
                    <a:pt x="458" y="5"/>
                    <a:pt x="482" y="16"/>
                  </a:cubicBezTo>
                  <a:cubicBezTo>
                    <a:pt x="505" y="27"/>
                    <a:pt x="523" y="40"/>
                    <a:pt x="535" y="54"/>
                  </a:cubicBezTo>
                  <a:cubicBezTo>
                    <a:pt x="547" y="69"/>
                    <a:pt x="555" y="85"/>
                    <a:pt x="558" y="101"/>
                  </a:cubicBezTo>
                  <a:cubicBezTo>
                    <a:pt x="561" y="117"/>
                    <a:pt x="563" y="131"/>
                    <a:pt x="563" y="142"/>
                  </a:cubicBezTo>
                  <a:cubicBezTo>
                    <a:pt x="563" y="160"/>
                    <a:pt x="560" y="177"/>
                    <a:pt x="555" y="193"/>
                  </a:cubicBezTo>
                  <a:cubicBezTo>
                    <a:pt x="550" y="209"/>
                    <a:pt x="542" y="224"/>
                    <a:pt x="532" y="236"/>
                  </a:cubicBezTo>
                  <a:cubicBezTo>
                    <a:pt x="522" y="249"/>
                    <a:pt x="509" y="260"/>
                    <a:pt x="495" y="269"/>
                  </a:cubicBezTo>
                  <a:cubicBezTo>
                    <a:pt x="481" y="277"/>
                    <a:pt x="465" y="283"/>
                    <a:pt x="447" y="286"/>
                  </a:cubicBezTo>
                  <a:lnTo>
                    <a:pt x="447" y="288"/>
                  </a:lnTo>
                  <a:cubicBezTo>
                    <a:pt x="478" y="297"/>
                    <a:pt x="501" y="313"/>
                    <a:pt x="516" y="334"/>
                  </a:cubicBezTo>
                  <a:cubicBezTo>
                    <a:pt x="531" y="356"/>
                    <a:pt x="538" y="383"/>
                    <a:pt x="538" y="415"/>
                  </a:cubicBezTo>
                  <a:cubicBezTo>
                    <a:pt x="538" y="430"/>
                    <a:pt x="535" y="449"/>
                    <a:pt x="529" y="471"/>
                  </a:cubicBezTo>
                  <a:cubicBezTo>
                    <a:pt x="522" y="493"/>
                    <a:pt x="511" y="513"/>
                    <a:pt x="494" y="534"/>
                  </a:cubicBezTo>
                  <a:cubicBezTo>
                    <a:pt x="478" y="554"/>
                    <a:pt x="455" y="570"/>
                    <a:pt x="425" y="584"/>
                  </a:cubicBezTo>
                  <a:cubicBezTo>
                    <a:pt x="396" y="598"/>
                    <a:pt x="358" y="605"/>
                    <a:pt x="311" y="605"/>
                  </a:cubicBez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5"/>
            <p:cNvSpPr>
              <a:spLocks/>
            </p:cNvSpPr>
            <p:nvPr userDrawn="1"/>
          </p:nvSpPr>
          <p:spPr bwMode="auto">
            <a:xfrm>
              <a:off x="6443663" y="17399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6"/>
            <p:cNvSpPr>
              <a:spLocks/>
            </p:cNvSpPr>
            <p:nvPr userDrawn="1"/>
          </p:nvSpPr>
          <p:spPr bwMode="auto">
            <a:xfrm>
              <a:off x="6515100" y="17367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7"/>
            <p:cNvSpPr>
              <a:spLocks noEditPoints="1"/>
            </p:cNvSpPr>
            <p:nvPr userDrawn="1"/>
          </p:nvSpPr>
          <p:spPr bwMode="auto">
            <a:xfrm>
              <a:off x="6578600" y="17129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8"/>
            <p:cNvSpPr>
              <a:spLocks/>
            </p:cNvSpPr>
            <p:nvPr userDrawn="1"/>
          </p:nvSpPr>
          <p:spPr bwMode="auto">
            <a:xfrm>
              <a:off x="6610350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9"/>
            <p:cNvSpPr>
              <a:spLocks noEditPoints="1"/>
            </p:cNvSpPr>
            <p:nvPr userDrawn="1"/>
          </p:nvSpPr>
          <p:spPr bwMode="auto">
            <a:xfrm>
              <a:off x="6686550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0"/>
            <p:cNvSpPr>
              <a:spLocks/>
            </p:cNvSpPr>
            <p:nvPr userDrawn="1"/>
          </p:nvSpPr>
          <p:spPr bwMode="auto">
            <a:xfrm>
              <a:off x="6756400" y="17367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91"/>
            <p:cNvSpPr>
              <a:spLocks/>
            </p:cNvSpPr>
            <p:nvPr userDrawn="1"/>
          </p:nvSpPr>
          <p:spPr bwMode="auto">
            <a:xfrm>
              <a:off x="6821488" y="17367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2"/>
            <p:cNvSpPr>
              <a:spLocks/>
            </p:cNvSpPr>
            <p:nvPr userDrawn="1"/>
          </p:nvSpPr>
          <p:spPr bwMode="auto">
            <a:xfrm>
              <a:off x="541338" y="1865313"/>
              <a:ext cx="114300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3"/>
            <p:cNvSpPr>
              <a:spLocks noEditPoints="1"/>
            </p:cNvSpPr>
            <p:nvPr userDrawn="1"/>
          </p:nvSpPr>
          <p:spPr bwMode="auto">
            <a:xfrm>
              <a:off x="655638" y="1865313"/>
              <a:ext cx="85725" cy="93663"/>
            </a:xfrm>
            <a:custGeom>
              <a:avLst/>
              <a:gdLst/>
              <a:ahLst/>
              <a:cxnLst>
                <a:cxn ang="0">
                  <a:pos x="124" y="519"/>
                </a:cxn>
                <a:cxn ang="0">
                  <a:pos x="275" y="519"/>
                </a:cxn>
                <a:cxn ang="0">
                  <a:pos x="313" y="518"/>
                </a:cxn>
                <a:cxn ang="0">
                  <a:pos x="363" y="509"/>
                </a:cxn>
                <a:cxn ang="0">
                  <a:pos x="409" y="482"/>
                </a:cxn>
                <a:cxn ang="0">
                  <a:pos x="432" y="425"/>
                </a:cxn>
                <a:cxn ang="0">
                  <a:pos x="432" y="398"/>
                </a:cxn>
                <a:cxn ang="0">
                  <a:pos x="420" y="366"/>
                </a:cxn>
                <a:cxn ang="0">
                  <a:pos x="387" y="341"/>
                </a:cxn>
                <a:cxn ang="0">
                  <a:pos x="324" y="330"/>
                </a:cxn>
                <a:cxn ang="0">
                  <a:pos x="164" y="330"/>
                </a:cxn>
                <a:cxn ang="0">
                  <a:pos x="124" y="519"/>
                </a:cxn>
                <a:cxn ang="0">
                  <a:pos x="178" y="254"/>
                </a:cxn>
                <a:cxn ang="0">
                  <a:pos x="337" y="254"/>
                </a:cxn>
                <a:cxn ang="0">
                  <a:pos x="399" y="244"/>
                </a:cxn>
                <a:cxn ang="0">
                  <a:pos x="436" y="219"/>
                </a:cxn>
                <a:cxn ang="0">
                  <a:pos x="453" y="187"/>
                </a:cxn>
                <a:cxn ang="0">
                  <a:pos x="457" y="158"/>
                </a:cxn>
                <a:cxn ang="0">
                  <a:pos x="454" y="137"/>
                </a:cxn>
                <a:cxn ang="0">
                  <a:pos x="443" y="113"/>
                </a:cxn>
                <a:cxn ang="0">
                  <a:pos x="415" y="94"/>
                </a:cxn>
                <a:cxn ang="0">
                  <a:pos x="364" y="86"/>
                </a:cxn>
                <a:cxn ang="0">
                  <a:pos x="213" y="86"/>
                </a:cxn>
                <a:cxn ang="0">
                  <a:pos x="178" y="254"/>
                </a:cxn>
                <a:cxn ang="0">
                  <a:pos x="126" y="0"/>
                </a:cxn>
                <a:cxn ang="0">
                  <a:pos x="386" y="0"/>
                </a:cxn>
                <a:cxn ang="0">
                  <a:pos x="482" y="16"/>
                </a:cxn>
                <a:cxn ang="0">
                  <a:pos x="535" y="54"/>
                </a:cxn>
                <a:cxn ang="0">
                  <a:pos x="558" y="101"/>
                </a:cxn>
                <a:cxn ang="0">
                  <a:pos x="563" y="142"/>
                </a:cxn>
                <a:cxn ang="0">
                  <a:pos x="555" y="193"/>
                </a:cxn>
                <a:cxn ang="0">
                  <a:pos x="532" y="236"/>
                </a:cxn>
                <a:cxn ang="0">
                  <a:pos x="495" y="269"/>
                </a:cxn>
                <a:cxn ang="0">
                  <a:pos x="447" y="286"/>
                </a:cxn>
                <a:cxn ang="0">
                  <a:pos x="447" y="288"/>
                </a:cxn>
                <a:cxn ang="0">
                  <a:pos x="516" y="334"/>
                </a:cxn>
                <a:cxn ang="0">
                  <a:pos x="538" y="415"/>
                </a:cxn>
                <a:cxn ang="0">
                  <a:pos x="529" y="471"/>
                </a:cxn>
                <a:cxn ang="0">
                  <a:pos x="494" y="534"/>
                </a:cxn>
                <a:cxn ang="0">
                  <a:pos x="425" y="584"/>
                </a:cxn>
                <a:cxn ang="0">
                  <a:pos x="311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563" h="605">
                  <a:moveTo>
                    <a:pt x="124" y="519"/>
                  </a:moveTo>
                  <a:lnTo>
                    <a:pt x="275" y="519"/>
                  </a:lnTo>
                  <a:cubicBezTo>
                    <a:pt x="284" y="519"/>
                    <a:pt x="297" y="519"/>
                    <a:pt x="313" y="518"/>
                  </a:cubicBezTo>
                  <a:cubicBezTo>
                    <a:pt x="330" y="518"/>
                    <a:pt x="346" y="515"/>
                    <a:pt x="363" y="509"/>
                  </a:cubicBezTo>
                  <a:cubicBezTo>
                    <a:pt x="380" y="504"/>
                    <a:pt x="395" y="495"/>
                    <a:pt x="409" y="482"/>
                  </a:cubicBezTo>
                  <a:cubicBezTo>
                    <a:pt x="422" y="469"/>
                    <a:pt x="430" y="450"/>
                    <a:pt x="432" y="425"/>
                  </a:cubicBezTo>
                  <a:cubicBezTo>
                    <a:pt x="433" y="418"/>
                    <a:pt x="432" y="409"/>
                    <a:pt x="432" y="398"/>
                  </a:cubicBezTo>
                  <a:cubicBezTo>
                    <a:pt x="431" y="387"/>
                    <a:pt x="427" y="377"/>
                    <a:pt x="420" y="366"/>
                  </a:cubicBezTo>
                  <a:cubicBezTo>
                    <a:pt x="413" y="356"/>
                    <a:pt x="402" y="348"/>
                    <a:pt x="387" y="341"/>
                  </a:cubicBezTo>
                  <a:cubicBezTo>
                    <a:pt x="372" y="334"/>
                    <a:pt x="351" y="330"/>
                    <a:pt x="324" y="330"/>
                  </a:cubicBezTo>
                  <a:lnTo>
                    <a:pt x="164" y="330"/>
                  </a:lnTo>
                  <a:lnTo>
                    <a:pt x="124" y="519"/>
                  </a:lnTo>
                  <a:close/>
                  <a:moveTo>
                    <a:pt x="178" y="254"/>
                  </a:moveTo>
                  <a:lnTo>
                    <a:pt x="337" y="254"/>
                  </a:lnTo>
                  <a:cubicBezTo>
                    <a:pt x="363" y="254"/>
                    <a:pt x="384" y="251"/>
                    <a:pt x="399" y="244"/>
                  </a:cubicBezTo>
                  <a:cubicBezTo>
                    <a:pt x="415" y="237"/>
                    <a:pt x="427" y="229"/>
                    <a:pt x="436" y="219"/>
                  </a:cubicBezTo>
                  <a:cubicBezTo>
                    <a:pt x="444" y="209"/>
                    <a:pt x="450" y="198"/>
                    <a:pt x="453" y="187"/>
                  </a:cubicBezTo>
                  <a:cubicBezTo>
                    <a:pt x="456" y="176"/>
                    <a:pt x="457" y="166"/>
                    <a:pt x="457" y="158"/>
                  </a:cubicBezTo>
                  <a:cubicBezTo>
                    <a:pt x="457" y="152"/>
                    <a:pt x="456" y="145"/>
                    <a:pt x="454" y="137"/>
                  </a:cubicBezTo>
                  <a:cubicBezTo>
                    <a:pt x="453" y="128"/>
                    <a:pt x="449" y="121"/>
                    <a:pt x="443" y="113"/>
                  </a:cubicBezTo>
                  <a:cubicBezTo>
                    <a:pt x="436" y="105"/>
                    <a:pt x="427" y="99"/>
                    <a:pt x="415" y="94"/>
                  </a:cubicBezTo>
                  <a:cubicBezTo>
                    <a:pt x="402" y="89"/>
                    <a:pt x="385" y="86"/>
                    <a:pt x="364" y="86"/>
                  </a:cubicBezTo>
                  <a:lnTo>
                    <a:pt x="213" y="86"/>
                  </a:lnTo>
                  <a:lnTo>
                    <a:pt x="178" y="254"/>
                  </a:lnTo>
                  <a:close/>
                  <a:moveTo>
                    <a:pt x="126" y="0"/>
                  </a:moveTo>
                  <a:lnTo>
                    <a:pt x="386" y="0"/>
                  </a:lnTo>
                  <a:cubicBezTo>
                    <a:pt x="426" y="0"/>
                    <a:pt x="458" y="5"/>
                    <a:pt x="482" y="16"/>
                  </a:cubicBezTo>
                  <a:cubicBezTo>
                    <a:pt x="505" y="27"/>
                    <a:pt x="523" y="40"/>
                    <a:pt x="535" y="54"/>
                  </a:cubicBezTo>
                  <a:cubicBezTo>
                    <a:pt x="547" y="69"/>
                    <a:pt x="555" y="85"/>
                    <a:pt x="558" y="101"/>
                  </a:cubicBezTo>
                  <a:cubicBezTo>
                    <a:pt x="561" y="117"/>
                    <a:pt x="563" y="131"/>
                    <a:pt x="563" y="142"/>
                  </a:cubicBezTo>
                  <a:cubicBezTo>
                    <a:pt x="563" y="160"/>
                    <a:pt x="560" y="177"/>
                    <a:pt x="555" y="193"/>
                  </a:cubicBezTo>
                  <a:cubicBezTo>
                    <a:pt x="550" y="209"/>
                    <a:pt x="542" y="224"/>
                    <a:pt x="532" y="236"/>
                  </a:cubicBezTo>
                  <a:cubicBezTo>
                    <a:pt x="522" y="249"/>
                    <a:pt x="509" y="260"/>
                    <a:pt x="495" y="269"/>
                  </a:cubicBezTo>
                  <a:cubicBezTo>
                    <a:pt x="481" y="277"/>
                    <a:pt x="465" y="283"/>
                    <a:pt x="447" y="286"/>
                  </a:cubicBezTo>
                  <a:lnTo>
                    <a:pt x="447" y="288"/>
                  </a:lnTo>
                  <a:cubicBezTo>
                    <a:pt x="478" y="297"/>
                    <a:pt x="501" y="313"/>
                    <a:pt x="516" y="334"/>
                  </a:cubicBezTo>
                  <a:cubicBezTo>
                    <a:pt x="531" y="356"/>
                    <a:pt x="538" y="383"/>
                    <a:pt x="538" y="415"/>
                  </a:cubicBezTo>
                  <a:cubicBezTo>
                    <a:pt x="538" y="430"/>
                    <a:pt x="535" y="449"/>
                    <a:pt x="529" y="471"/>
                  </a:cubicBezTo>
                  <a:cubicBezTo>
                    <a:pt x="522" y="493"/>
                    <a:pt x="511" y="513"/>
                    <a:pt x="494" y="534"/>
                  </a:cubicBezTo>
                  <a:cubicBezTo>
                    <a:pt x="478" y="554"/>
                    <a:pt x="455" y="570"/>
                    <a:pt x="425" y="584"/>
                  </a:cubicBezTo>
                  <a:cubicBezTo>
                    <a:pt x="396" y="598"/>
                    <a:pt x="358" y="605"/>
                    <a:pt x="311" y="605"/>
                  </a:cubicBez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94"/>
            <p:cNvSpPr>
              <a:spLocks noEditPoints="1"/>
            </p:cNvSpPr>
            <p:nvPr userDrawn="1"/>
          </p:nvSpPr>
          <p:spPr bwMode="auto">
            <a:xfrm>
              <a:off x="739775" y="1865313"/>
              <a:ext cx="87313" cy="93663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75" y="0"/>
                </a:cxn>
                <a:cxn ang="0">
                  <a:pos x="580" y="605"/>
                </a:cxn>
                <a:cxn ang="0">
                  <a:pos x="472" y="605"/>
                </a:cxn>
                <a:cxn ang="0">
                  <a:pos x="447" y="445"/>
                </a:cxn>
                <a:cxn ang="0">
                  <a:pos x="207" y="445"/>
                </a:cxn>
                <a:cxn ang="0">
                  <a:pos x="114" y="605"/>
                </a:cxn>
                <a:cxn ang="0">
                  <a:pos x="0" y="605"/>
                </a:cxn>
                <a:cxn ang="0">
                  <a:pos x="363" y="0"/>
                </a:cxn>
                <a:cxn ang="0">
                  <a:pos x="399" y="107"/>
                </a:cxn>
                <a:cxn ang="0">
                  <a:pos x="397" y="107"/>
                </a:cxn>
                <a:cxn ang="0">
                  <a:pos x="252" y="365"/>
                </a:cxn>
                <a:cxn ang="0">
                  <a:pos x="436" y="365"/>
                </a:cxn>
                <a:cxn ang="0">
                  <a:pos x="399" y="107"/>
                </a:cxn>
              </a:cxnLst>
              <a:rect l="0" t="0" r="r" b="b"/>
              <a:pathLst>
                <a:path w="580" h="605">
                  <a:moveTo>
                    <a:pt x="363" y="0"/>
                  </a:moveTo>
                  <a:lnTo>
                    <a:pt x="475" y="0"/>
                  </a:lnTo>
                  <a:lnTo>
                    <a:pt x="580" y="605"/>
                  </a:lnTo>
                  <a:lnTo>
                    <a:pt x="472" y="605"/>
                  </a:lnTo>
                  <a:lnTo>
                    <a:pt x="447" y="445"/>
                  </a:lnTo>
                  <a:lnTo>
                    <a:pt x="207" y="445"/>
                  </a:lnTo>
                  <a:lnTo>
                    <a:pt x="114" y="605"/>
                  </a:lnTo>
                  <a:lnTo>
                    <a:pt x="0" y="605"/>
                  </a:lnTo>
                  <a:lnTo>
                    <a:pt x="363" y="0"/>
                  </a:lnTo>
                  <a:close/>
                  <a:moveTo>
                    <a:pt x="399" y="107"/>
                  </a:moveTo>
                  <a:lnTo>
                    <a:pt x="397" y="107"/>
                  </a:lnTo>
                  <a:lnTo>
                    <a:pt x="252" y="365"/>
                  </a:lnTo>
                  <a:lnTo>
                    <a:pt x="436" y="365"/>
                  </a:lnTo>
                  <a:lnTo>
                    <a:pt x="399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95"/>
            <p:cNvSpPr>
              <a:spLocks/>
            </p:cNvSpPr>
            <p:nvPr userDrawn="1"/>
          </p:nvSpPr>
          <p:spPr bwMode="auto">
            <a:xfrm>
              <a:off x="868363" y="18637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96"/>
            <p:cNvSpPr>
              <a:spLocks/>
            </p:cNvSpPr>
            <p:nvPr userDrawn="1"/>
          </p:nvSpPr>
          <p:spPr bwMode="auto">
            <a:xfrm>
              <a:off x="952500" y="1865313"/>
              <a:ext cx="115888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97"/>
            <p:cNvSpPr>
              <a:spLocks noEditPoints="1"/>
            </p:cNvSpPr>
            <p:nvPr userDrawn="1"/>
          </p:nvSpPr>
          <p:spPr bwMode="auto">
            <a:xfrm>
              <a:off x="1066800" y="18891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98"/>
            <p:cNvSpPr>
              <a:spLocks/>
            </p:cNvSpPr>
            <p:nvPr userDrawn="1"/>
          </p:nvSpPr>
          <p:spPr bwMode="auto">
            <a:xfrm>
              <a:off x="1138238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99"/>
            <p:cNvSpPr>
              <a:spLocks noEditPoints="1"/>
            </p:cNvSpPr>
            <p:nvPr userDrawn="1"/>
          </p:nvSpPr>
          <p:spPr bwMode="auto">
            <a:xfrm>
              <a:off x="1211263" y="18891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Freeform 100"/>
            <p:cNvSpPr>
              <a:spLocks noEditPoints="1"/>
            </p:cNvSpPr>
            <p:nvPr userDrawn="1"/>
          </p:nvSpPr>
          <p:spPr bwMode="auto">
            <a:xfrm>
              <a:off x="1282700" y="18891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101"/>
            <p:cNvSpPr>
              <a:spLocks noEditPoints="1"/>
            </p:cNvSpPr>
            <p:nvPr userDrawn="1"/>
          </p:nvSpPr>
          <p:spPr bwMode="auto">
            <a:xfrm>
              <a:off x="1363663" y="18891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1" name="Freeform 102"/>
            <p:cNvSpPr>
              <a:spLocks/>
            </p:cNvSpPr>
            <p:nvPr userDrawn="1"/>
          </p:nvSpPr>
          <p:spPr bwMode="auto">
            <a:xfrm>
              <a:off x="1431925" y="1889125"/>
              <a:ext cx="1079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2" name="Freeform 103"/>
            <p:cNvSpPr>
              <a:spLocks noEditPoints="1"/>
            </p:cNvSpPr>
            <p:nvPr userDrawn="1"/>
          </p:nvSpPr>
          <p:spPr bwMode="auto">
            <a:xfrm>
              <a:off x="1549400" y="18891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Freeform 104"/>
            <p:cNvSpPr>
              <a:spLocks/>
            </p:cNvSpPr>
            <p:nvPr userDrawn="1"/>
          </p:nvSpPr>
          <p:spPr bwMode="auto">
            <a:xfrm>
              <a:off x="1619250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4" name="Freeform 105"/>
            <p:cNvSpPr>
              <a:spLocks/>
            </p:cNvSpPr>
            <p:nvPr userDrawn="1"/>
          </p:nvSpPr>
          <p:spPr bwMode="auto">
            <a:xfrm>
              <a:off x="1697038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5" name="Freeform 106"/>
            <p:cNvSpPr>
              <a:spLocks/>
            </p:cNvSpPr>
            <p:nvPr userDrawn="1"/>
          </p:nvSpPr>
          <p:spPr bwMode="auto">
            <a:xfrm>
              <a:off x="1770063" y="18637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Freeform 107"/>
            <p:cNvSpPr>
              <a:spLocks/>
            </p:cNvSpPr>
            <p:nvPr userDrawn="1"/>
          </p:nvSpPr>
          <p:spPr bwMode="auto">
            <a:xfrm>
              <a:off x="1854200" y="1865313"/>
              <a:ext cx="115888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Freeform 108"/>
            <p:cNvSpPr>
              <a:spLocks noEditPoints="1"/>
            </p:cNvSpPr>
            <p:nvPr userDrawn="1"/>
          </p:nvSpPr>
          <p:spPr bwMode="auto">
            <a:xfrm>
              <a:off x="1968500" y="18891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Freeform 109"/>
            <p:cNvSpPr>
              <a:spLocks/>
            </p:cNvSpPr>
            <p:nvPr userDrawn="1"/>
          </p:nvSpPr>
          <p:spPr bwMode="auto">
            <a:xfrm>
              <a:off x="2039938" y="1889125"/>
              <a:ext cx="52388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Freeform 110"/>
            <p:cNvSpPr>
              <a:spLocks/>
            </p:cNvSpPr>
            <p:nvPr userDrawn="1"/>
          </p:nvSpPr>
          <p:spPr bwMode="auto">
            <a:xfrm>
              <a:off x="2087563" y="1865313"/>
              <a:ext cx="714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51" y="342"/>
                </a:cxn>
                <a:cxn ang="0">
                  <a:pos x="152" y="344"/>
                </a:cxn>
                <a:cxn ang="0">
                  <a:pos x="351" y="167"/>
                </a:cxn>
                <a:cxn ang="0">
                  <a:pos x="472" y="167"/>
                </a:cxn>
                <a:cxn ang="0">
                  <a:pos x="279" y="328"/>
                </a:cxn>
                <a:cxn ang="0">
                  <a:pos x="386" y="605"/>
                </a:cxn>
                <a:cxn ang="0">
                  <a:pos x="279" y="605"/>
                </a:cxn>
                <a:cxn ang="0">
                  <a:pos x="202" y="392"/>
                </a:cxn>
                <a:cxn ang="0">
                  <a:pos x="128" y="456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472" h="605">
                  <a:moveTo>
                    <a:pt x="125" y="0"/>
                  </a:moveTo>
                  <a:lnTo>
                    <a:pt x="222" y="0"/>
                  </a:lnTo>
                  <a:lnTo>
                    <a:pt x="151" y="342"/>
                  </a:lnTo>
                  <a:lnTo>
                    <a:pt x="152" y="344"/>
                  </a:lnTo>
                  <a:lnTo>
                    <a:pt x="351" y="167"/>
                  </a:lnTo>
                  <a:lnTo>
                    <a:pt x="472" y="167"/>
                  </a:lnTo>
                  <a:lnTo>
                    <a:pt x="279" y="328"/>
                  </a:lnTo>
                  <a:lnTo>
                    <a:pt x="386" y="605"/>
                  </a:lnTo>
                  <a:lnTo>
                    <a:pt x="279" y="605"/>
                  </a:lnTo>
                  <a:lnTo>
                    <a:pt x="202" y="392"/>
                  </a:lnTo>
                  <a:lnTo>
                    <a:pt x="128" y="456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Freeform 111"/>
            <p:cNvSpPr>
              <a:spLocks noEditPoints="1"/>
            </p:cNvSpPr>
            <p:nvPr userDrawn="1"/>
          </p:nvSpPr>
          <p:spPr bwMode="auto">
            <a:xfrm>
              <a:off x="2157413" y="18891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1" name="Freeform 112"/>
            <p:cNvSpPr>
              <a:spLocks/>
            </p:cNvSpPr>
            <p:nvPr userDrawn="1"/>
          </p:nvSpPr>
          <p:spPr bwMode="auto">
            <a:xfrm>
              <a:off x="2230438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2" name="Freeform 113"/>
            <p:cNvSpPr>
              <a:spLocks noEditPoints="1"/>
            </p:cNvSpPr>
            <p:nvPr userDrawn="1"/>
          </p:nvSpPr>
          <p:spPr bwMode="auto">
            <a:xfrm>
              <a:off x="2268538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114"/>
            <p:cNvSpPr>
              <a:spLocks/>
            </p:cNvSpPr>
            <p:nvPr userDrawn="1"/>
          </p:nvSpPr>
          <p:spPr bwMode="auto">
            <a:xfrm>
              <a:off x="2300288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115"/>
            <p:cNvSpPr>
              <a:spLocks noEditPoints="1"/>
            </p:cNvSpPr>
            <p:nvPr userDrawn="1"/>
          </p:nvSpPr>
          <p:spPr bwMode="auto">
            <a:xfrm>
              <a:off x="2373313" y="18891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116"/>
            <p:cNvSpPr>
              <a:spLocks/>
            </p:cNvSpPr>
            <p:nvPr userDrawn="1"/>
          </p:nvSpPr>
          <p:spPr bwMode="auto">
            <a:xfrm>
              <a:off x="2484438" y="18637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117"/>
            <p:cNvSpPr>
              <a:spLocks noEditPoints="1"/>
            </p:cNvSpPr>
            <p:nvPr userDrawn="1"/>
          </p:nvSpPr>
          <p:spPr bwMode="auto">
            <a:xfrm>
              <a:off x="2570163" y="1865313"/>
              <a:ext cx="841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368" y="0"/>
                </a:cxn>
                <a:cxn ang="0">
                  <a:pos x="448" y="10"/>
                </a:cxn>
                <a:cxn ang="0">
                  <a:pos x="501" y="35"/>
                </a:cxn>
                <a:cxn ang="0">
                  <a:pos x="534" y="71"/>
                </a:cxn>
                <a:cxn ang="0">
                  <a:pos x="550" y="111"/>
                </a:cxn>
                <a:cxn ang="0">
                  <a:pos x="556" y="151"/>
                </a:cxn>
                <a:cxn ang="0">
                  <a:pos x="557" y="185"/>
                </a:cxn>
                <a:cxn ang="0">
                  <a:pos x="556" y="200"/>
                </a:cxn>
                <a:cxn ang="0">
                  <a:pos x="548" y="235"/>
                </a:cxn>
                <a:cxn ang="0">
                  <a:pos x="528" y="280"/>
                </a:cxn>
                <a:cxn ang="0">
                  <a:pos x="490" y="325"/>
                </a:cxn>
                <a:cxn ang="0">
                  <a:pos x="428" y="359"/>
                </a:cxn>
                <a:cxn ang="0">
                  <a:pos x="335" y="373"/>
                </a:cxn>
                <a:cxn ang="0">
                  <a:pos x="154" y="373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  <a:cxn ang="0">
                  <a:pos x="171" y="287"/>
                </a:cxn>
                <a:cxn ang="0">
                  <a:pos x="332" y="287"/>
                </a:cxn>
                <a:cxn ang="0">
                  <a:pos x="390" y="276"/>
                </a:cxn>
                <a:cxn ang="0">
                  <a:pos x="427" y="249"/>
                </a:cxn>
                <a:cxn ang="0">
                  <a:pos x="445" y="211"/>
                </a:cxn>
                <a:cxn ang="0">
                  <a:pos x="451" y="169"/>
                </a:cxn>
                <a:cxn ang="0">
                  <a:pos x="447" y="142"/>
                </a:cxn>
                <a:cxn ang="0">
                  <a:pos x="433" y="115"/>
                </a:cxn>
                <a:cxn ang="0">
                  <a:pos x="402" y="94"/>
                </a:cxn>
                <a:cxn ang="0">
                  <a:pos x="350" y="86"/>
                </a:cxn>
                <a:cxn ang="0">
                  <a:pos x="213" y="86"/>
                </a:cxn>
                <a:cxn ang="0">
                  <a:pos x="171" y="287"/>
                </a:cxn>
              </a:cxnLst>
              <a:rect l="0" t="0" r="r" b="b"/>
              <a:pathLst>
                <a:path w="557" h="605">
                  <a:moveTo>
                    <a:pt x="125" y="0"/>
                  </a:moveTo>
                  <a:lnTo>
                    <a:pt x="368" y="0"/>
                  </a:lnTo>
                  <a:cubicBezTo>
                    <a:pt x="400" y="0"/>
                    <a:pt x="426" y="3"/>
                    <a:pt x="448" y="10"/>
                  </a:cubicBezTo>
                  <a:cubicBezTo>
                    <a:pt x="469" y="16"/>
                    <a:pt x="487" y="25"/>
                    <a:pt x="501" y="35"/>
                  </a:cubicBezTo>
                  <a:cubicBezTo>
                    <a:pt x="515" y="46"/>
                    <a:pt x="526" y="57"/>
                    <a:pt x="534" y="71"/>
                  </a:cubicBezTo>
                  <a:cubicBezTo>
                    <a:pt x="541" y="84"/>
                    <a:pt x="547" y="98"/>
                    <a:pt x="550" y="111"/>
                  </a:cubicBezTo>
                  <a:cubicBezTo>
                    <a:pt x="554" y="125"/>
                    <a:pt x="556" y="139"/>
                    <a:pt x="556" y="151"/>
                  </a:cubicBezTo>
                  <a:cubicBezTo>
                    <a:pt x="557" y="164"/>
                    <a:pt x="557" y="175"/>
                    <a:pt x="557" y="185"/>
                  </a:cubicBezTo>
                  <a:cubicBezTo>
                    <a:pt x="557" y="185"/>
                    <a:pt x="557" y="190"/>
                    <a:pt x="556" y="200"/>
                  </a:cubicBezTo>
                  <a:cubicBezTo>
                    <a:pt x="555" y="210"/>
                    <a:pt x="552" y="221"/>
                    <a:pt x="548" y="235"/>
                  </a:cubicBezTo>
                  <a:cubicBezTo>
                    <a:pt x="544" y="249"/>
                    <a:pt x="537" y="264"/>
                    <a:pt x="528" y="280"/>
                  </a:cubicBezTo>
                  <a:cubicBezTo>
                    <a:pt x="519" y="296"/>
                    <a:pt x="506" y="311"/>
                    <a:pt x="490" y="325"/>
                  </a:cubicBezTo>
                  <a:cubicBezTo>
                    <a:pt x="474" y="339"/>
                    <a:pt x="453" y="350"/>
                    <a:pt x="428" y="359"/>
                  </a:cubicBezTo>
                  <a:cubicBezTo>
                    <a:pt x="403" y="368"/>
                    <a:pt x="372" y="373"/>
                    <a:pt x="335" y="373"/>
                  </a:cubicBezTo>
                  <a:lnTo>
                    <a:pt x="154" y="373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  <a:moveTo>
                    <a:pt x="171" y="287"/>
                  </a:moveTo>
                  <a:lnTo>
                    <a:pt x="332" y="287"/>
                  </a:lnTo>
                  <a:cubicBezTo>
                    <a:pt x="355" y="287"/>
                    <a:pt x="375" y="283"/>
                    <a:pt x="390" y="276"/>
                  </a:cubicBezTo>
                  <a:cubicBezTo>
                    <a:pt x="406" y="269"/>
                    <a:pt x="418" y="260"/>
                    <a:pt x="427" y="249"/>
                  </a:cubicBezTo>
                  <a:cubicBezTo>
                    <a:pt x="436" y="237"/>
                    <a:pt x="442" y="225"/>
                    <a:pt x="445" y="211"/>
                  </a:cubicBezTo>
                  <a:cubicBezTo>
                    <a:pt x="449" y="197"/>
                    <a:pt x="451" y="183"/>
                    <a:pt x="451" y="169"/>
                  </a:cubicBezTo>
                  <a:cubicBezTo>
                    <a:pt x="451" y="161"/>
                    <a:pt x="450" y="152"/>
                    <a:pt x="447" y="142"/>
                  </a:cubicBezTo>
                  <a:cubicBezTo>
                    <a:pt x="445" y="133"/>
                    <a:pt x="440" y="123"/>
                    <a:pt x="433" y="115"/>
                  </a:cubicBezTo>
                  <a:cubicBezTo>
                    <a:pt x="426" y="106"/>
                    <a:pt x="416" y="99"/>
                    <a:pt x="402" y="94"/>
                  </a:cubicBezTo>
                  <a:cubicBezTo>
                    <a:pt x="389" y="89"/>
                    <a:pt x="372" y="86"/>
                    <a:pt x="350" y="86"/>
                  </a:cubicBezTo>
                  <a:lnTo>
                    <a:pt x="213" y="86"/>
                  </a:lnTo>
                  <a:lnTo>
                    <a:pt x="171" y="2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Freeform 118"/>
            <p:cNvSpPr>
              <a:spLocks/>
            </p:cNvSpPr>
            <p:nvPr userDrawn="1"/>
          </p:nvSpPr>
          <p:spPr bwMode="auto">
            <a:xfrm>
              <a:off x="2657475" y="18923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Freeform 119"/>
            <p:cNvSpPr>
              <a:spLocks noEditPoints="1"/>
            </p:cNvSpPr>
            <p:nvPr userDrawn="1"/>
          </p:nvSpPr>
          <p:spPr bwMode="auto">
            <a:xfrm>
              <a:off x="2728913" y="1865313"/>
              <a:ext cx="71438" cy="95250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77" y="217"/>
                </a:cxn>
                <a:cxn ang="0">
                  <a:pos x="179" y="218"/>
                </a:cxn>
                <a:cxn ang="0">
                  <a:pos x="312" y="155"/>
                </a:cxn>
                <a:cxn ang="0">
                  <a:pos x="382" y="169"/>
                </a:cxn>
                <a:cxn ang="0">
                  <a:pos x="434" y="206"/>
                </a:cxn>
                <a:cxn ang="0">
                  <a:pos x="466" y="264"/>
                </a:cxn>
                <a:cxn ang="0">
                  <a:pos x="477" y="336"/>
                </a:cxn>
                <a:cxn ang="0">
                  <a:pos x="463" y="438"/>
                </a:cxn>
                <a:cxn ang="0">
                  <a:pos x="419" y="528"/>
                </a:cxn>
                <a:cxn ang="0">
                  <a:pos x="347" y="592"/>
                </a:cxn>
                <a:cxn ang="0">
                  <a:pos x="247" y="617"/>
                </a:cxn>
                <a:cxn ang="0">
                  <a:pos x="161" y="598"/>
                </a:cxn>
                <a:cxn ang="0">
                  <a:pos x="103" y="531"/>
                </a:cxn>
                <a:cxn ang="0">
                  <a:pos x="101" y="531"/>
                </a:cxn>
                <a:cxn ang="0">
                  <a:pos x="88" y="605"/>
                </a:cxn>
                <a:cxn ang="0">
                  <a:pos x="0" y="605"/>
                </a:cxn>
                <a:cxn ang="0">
                  <a:pos x="125" y="0"/>
                </a:cxn>
                <a:cxn ang="0">
                  <a:pos x="278" y="231"/>
                </a:cxn>
                <a:cxn ang="0">
                  <a:pos x="214" y="250"/>
                </a:cxn>
                <a:cxn ang="0">
                  <a:pos x="169" y="298"/>
                </a:cxn>
                <a:cxn ang="0">
                  <a:pos x="142" y="362"/>
                </a:cxn>
                <a:cxn ang="0">
                  <a:pos x="133" y="431"/>
                </a:cxn>
                <a:cxn ang="0">
                  <a:pos x="157" y="511"/>
                </a:cxn>
                <a:cxn ang="0">
                  <a:pos x="235" y="541"/>
                </a:cxn>
                <a:cxn ang="0">
                  <a:pos x="299" y="522"/>
                </a:cxn>
                <a:cxn ang="0">
                  <a:pos x="344" y="475"/>
                </a:cxn>
                <a:cxn ang="0">
                  <a:pos x="371" y="411"/>
                </a:cxn>
                <a:cxn ang="0">
                  <a:pos x="380" y="342"/>
                </a:cxn>
                <a:cxn ang="0">
                  <a:pos x="355" y="261"/>
                </a:cxn>
                <a:cxn ang="0">
                  <a:pos x="278" y="231"/>
                </a:cxn>
              </a:cxnLst>
              <a:rect l="0" t="0" r="r" b="b"/>
              <a:pathLst>
                <a:path w="477" h="617">
                  <a:moveTo>
                    <a:pt x="125" y="0"/>
                  </a:moveTo>
                  <a:lnTo>
                    <a:pt x="222" y="0"/>
                  </a:lnTo>
                  <a:lnTo>
                    <a:pt x="177" y="217"/>
                  </a:lnTo>
                  <a:lnTo>
                    <a:pt x="179" y="218"/>
                  </a:lnTo>
                  <a:cubicBezTo>
                    <a:pt x="212" y="176"/>
                    <a:pt x="256" y="155"/>
                    <a:pt x="312" y="155"/>
                  </a:cubicBezTo>
                  <a:cubicBezTo>
                    <a:pt x="338" y="155"/>
                    <a:pt x="361" y="160"/>
                    <a:pt x="382" y="169"/>
                  </a:cubicBezTo>
                  <a:cubicBezTo>
                    <a:pt x="402" y="178"/>
                    <a:pt x="420" y="190"/>
                    <a:pt x="434" y="206"/>
                  </a:cubicBezTo>
                  <a:cubicBezTo>
                    <a:pt x="448" y="222"/>
                    <a:pt x="459" y="241"/>
                    <a:pt x="466" y="264"/>
                  </a:cubicBezTo>
                  <a:cubicBezTo>
                    <a:pt x="473" y="286"/>
                    <a:pt x="477" y="310"/>
                    <a:pt x="477" y="336"/>
                  </a:cubicBezTo>
                  <a:cubicBezTo>
                    <a:pt x="477" y="370"/>
                    <a:pt x="472" y="404"/>
                    <a:pt x="463" y="438"/>
                  </a:cubicBezTo>
                  <a:cubicBezTo>
                    <a:pt x="453" y="471"/>
                    <a:pt x="439" y="501"/>
                    <a:pt x="419" y="528"/>
                  </a:cubicBezTo>
                  <a:cubicBezTo>
                    <a:pt x="400" y="555"/>
                    <a:pt x="376" y="576"/>
                    <a:pt x="347" y="592"/>
                  </a:cubicBezTo>
                  <a:cubicBezTo>
                    <a:pt x="319" y="609"/>
                    <a:pt x="285" y="617"/>
                    <a:pt x="247" y="617"/>
                  </a:cubicBezTo>
                  <a:cubicBezTo>
                    <a:pt x="214" y="617"/>
                    <a:pt x="185" y="611"/>
                    <a:pt x="161" y="598"/>
                  </a:cubicBezTo>
                  <a:cubicBezTo>
                    <a:pt x="137" y="585"/>
                    <a:pt x="117" y="563"/>
                    <a:pt x="103" y="531"/>
                  </a:cubicBezTo>
                  <a:lnTo>
                    <a:pt x="101" y="531"/>
                  </a:lnTo>
                  <a:lnTo>
                    <a:pt x="88" y="605"/>
                  </a:lnTo>
                  <a:lnTo>
                    <a:pt x="0" y="605"/>
                  </a:lnTo>
                  <a:lnTo>
                    <a:pt x="125" y="0"/>
                  </a:lnTo>
                  <a:close/>
                  <a:moveTo>
                    <a:pt x="278" y="231"/>
                  </a:moveTo>
                  <a:cubicBezTo>
                    <a:pt x="253" y="231"/>
                    <a:pt x="232" y="237"/>
                    <a:pt x="214" y="250"/>
                  </a:cubicBezTo>
                  <a:cubicBezTo>
                    <a:pt x="196" y="262"/>
                    <a:pt x="181" y="278"/>
                    <a:pt x="169" y="298"/>
                  </a:cubicBezTo>
                  <a:cubicBezTo>
                    <a:pt x="157" y="317"/>
                    <a:pt x="148" y="339"/>
                    <a:pt x="142" y="362"/>
                  </a:cubicBezTo>
                  <a:cubicBezTo>
                    <a:pt x="136" y="386"/>
                    <a:pt x="133" y="409"/>
                    <a:pt x="133" y="431"/>
                  </a:cubicBezTo>
                  <a:cubicBezTo>
                    <a:pt x="133" y="465"/>
                    <a:pt x="141" y="491"/>
                    <a:pt x="157" y="511"/>
                  </a:cubicBezTo>
                  <a:cubicBezTo>
                    <a:pt x="174" y="531"/>
                    <a:pt x="200" y="541"/>
                    <a:pt x="235" y="541"/>
                  </a:cubicBezTo>
                  <a:cubicBezTo>
                    <a:pt x="259" y="541"/>
                    <a:pt x="281" y="535"/>
                    <a:pt x="299" y="522"/>
                  </a:cubicBezTo>
                  <a:cubicBezTo>
                    <a:pt x="317" y="510"/>
                    <a:pt x="332" y="494"/>
                    <a:pt x="344" y="475"/>
                  </a:cubicBezTo>
                  <a:cubicBezTo>
                    <a:pt x="356" y="455"/>
                    <a:pt x="365" y="434"/>
                    <a:pt x="371" y="411"/>
                  </a:cubicBezTo>
                  <a:cubicBezTo>
                    <a:pt x="377" y="387"/>
                    <a:pt x="380" y="364"/>
                    <a:pt x="380" y="342"/>
                  </a:cubicBezTo>
                  <a:cubicBezTo>
                    <a:pt x="380" y="308"/>
                    <a:pt x="372" y="281"/>
                    <a:pt x="355" y="261"/>
                  </a:cubicBezTo>
                  <a:cubicBezTo>
                    <a:pt x="339" y="241"/>
                    <a:pt x="313" y="231"/>
                    <a:pt x="278" y="2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Freeform 120"/>
            <p:cNvSpPr>
              <a:spLocks/>
            </p:cNvSpPr>
            <p:nvPr userDrawn="1"/>
          </p:nvSpPr>
          <p:spPr bwMode="auto">
            <a:xfrm>
              <a:off x="2806700" y="18653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Freeform 121"/>
            <p:cNvSpPr>
              <a:spLocks noEditPoints="1"/>
            </p:cNvSpPr>
            <p:nvPr userDrawn="1"/>
          </p:nvSpPr>
          <p:spPr bwMode="auto">
            <a:xfrm>
              <a:off x="2838450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Freeform 122"/>
            <p:cNvSpPr>
              <a:spLocks/>
            </p:cNvSpPr>
            <p:nvPr userDrawn="1"/>
          </p:nvSpPr>
          <p:spPr bwMode="auto">
            <a:xfrm>
              <a:off x="2871788" y="18891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Freeform 123"/>
            <p:cNvSpPr>
              <a:spLocks noEditPoints="1"/>
            </p:cNvSpPr>
            <p:nvPr userDrawn="1"/>
          </p:nvSpPr>
          <p:spPr bwMode="auto">
            <a:xfrm>
              <a:off x="2978150" y="1865313"/>
              <a:ext cx="88900" cy="93663"/>
            </a:xfrm>
            <a:custGeom>
              <a:avLst/>
              <a:gdLst/>
              <a:ahLst/>
              <a:cxnLst>
                <a:cxn ang="0">
                  <a:pos x="176" y="276"/>
                </a:cxn>
                <a:cxn ang="0">
                  <a:pos x="331" y="276"/>
                </a:cxn>
                <a:cxn ang="0">
                  <a:pos x="436" y="247"/>
                </a:cxn>
                <a:cxn ang="0">
                  <a:pos x="472" y="165"/>
                </a:cxn>
                <a:cxn ang="0">
                  <a:pos x="463" y="125"/>
                </a:cxn>
                <a:cxn ang="0">
                  <a:pos x="439" y="100"/>
                </a:cxn>
                <a:cxn ang="0">
                  <a:pos x="404" y="89"/>
                </a:cxn>
                <a:cxn ang="0">
                  <a:pos x="364" y="86"/>
                </a:cxn>
                <a:cxn ang="0">
                  <a:pos x="215" y="86"/>
                </a:cxn>
                <a:cxn ang="0">
                  <a:pos x="176" y="276"/>
                </a:cxn>
                <a:cxn ang="0">
                  <a:pos x="125" y="0"/>
                </a:cxn>
                <a:cxn ang="0">
                  <a:pos x="387" y="0"/>
                </a:cxn>
                <a:cxn ang="0">
                  <a:pos x="439" y="3"/>
                </a:cxn>
                <a:cxn ang="0">
                  <a:pos x="502" y="22"/>
                </a:cxn>
                <a:cxn ang="0">
                  <a:pos x="556" y="68"/>
                </a:cxn>
                <a:cxn ang="0">
                  <a:pos x="578" y="154"/>
                </a:cxn>
                <a:cxn ang="0">
                  <a:pos x="542" y="267"/>
                </a:cxn>
                <a:cxn ang="0">
                  <a:pos x="441" y="319"/>
                </a:cxn>
                <a:cxn ang="0">
                  <a:pos x="441" y="321"/>
                </a:cxn>
                <a:cxn ang="0">
                  <a:pos x="492" y="363"/>
                </a:cxn>
                <a:cxn ang="0">
                  <a:pos x="505" y="430"/>
                </a:cxn>
                <a:cxn ang="0">
                  <a:pos x="500" y="492"/>
                </a:cxn>
                <a:cxn ang="0">
                  <a:pos x="496" y="555"/>
                </a:cxn>
                <a:cxn ang="0">
                  <a:pos x="498" y="580"/>
                </a:cxn>
                <a:cxn ang="0">
                  <a:pos x="507" y="605"/>
                </a:cxn>
                <a:cxn ang="0">
                  <a:pos x="396" y="605"/>
                </a:cxn>
                <a:cxn ang="0">
                  <a:pos x="390" y="582"/>
                </a:cxn>
                <a:cxn ang="0">
                  <a:pos x="389" y="558"/>
                </a:cxn>
                <a:cxn ang="0">
                  <a:pos x="394" y="492"/>
                </a:cxn>
                <a:cxn ang="0">
                  <a:pos x="399" y="426"/>
                </a:cxn>
                <a:cxn ang="0">
                  <a:pos x="389" y="386"/>
                </a:cxn>
                <a:cxn ang="0">
                  <a:pos x="363" y="365"/>
                </a:cxn>
                <a:cxn ang="0">
                  <a:pos x="327" y="357"/>
                </a:cxn>
                <a:cxn ang="0">
                  <a:pos x="286" y="356"/>
                </a:cxn>
                <a:cxn ang="0">
                  <a:pos x="159" y="356"/>
                </a:cxn>
                <a:cxn ang="0">
                  <a:pos x="108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578" h="605">
                  <a:moveTo>
                    <a:pt x="176" y="276"/>
                  </a:moveTo>
                  <a:lnTo>
                    <a:pt x="331" y="276"/>
                  </a:lnTo>
                  <a:cubicBezTo>
                    <a:pt x="377" y="276"/>
                    <a:pt x="411" y="266"/>
                    <a:pt x="436" y="247"/>
                  </a:cubicBezTo>
                  <a:cubicBezTo>
                    <a:pt x="460" y="228"/>
                    <a:pt x="472" y="201"/>
                    <a:pt x="472" y="165"/>
                  </a:cubicBezTo>
                  <a:cubicBezTo>
                    <a:pt x="472" y="149"/>
                    <a:pt x="469" y="135"/>
                    <a:pt x="463" y="125"/>
                  </a:cubicBezTo>
                  <a:cubicBezTo>
                    <a:pt x="457" y="114"/>
                    <a:pt x="449" y="106"/>
                    <a:pt x="439" y="100"/>
                  </a:cubicBezTo>
                  <a:cubicBezTo>
                    <a:pt x="429" y="95"/>
                    <a:pt x="417" y="91"/>
                    <a:pt x="404" y="89"/>
                  </a:cubicBezTo>
                  <a:cubicBezTo>
                    <a:pt x="391" y="87"/>
                    <a:pt x="378" y="86"/>
                    <a:pt x="364" y="86"/>
                  </a:cubicBezTo>
                  <a:lnTo>
                    <a:pt x="215" y="86"/>
                  </a:lnTo>
                  <a:lnTo>
                    <a:pt x="176" y="276"/>
                  </a:lnTo>
                  <a:close/>
                  <a:moveTo>
                    <a:pt x="125" y="0"/>
                  </a:moveTo>
                  <a:lnTo>
                    <a:pt x="387" y="0"/>
                  </a:lnTo>
                  <a:cubicBezTo>
                    <a:pt x="400" y="0"/>
                    <a:pt x="417" y="1"/>
                    <a:pt x="439" y="3"/>
                  </a:cubicBezTo>
                  <a:cubicBezTo>
                    <a:pt x="460" y="6"/>
                    <a:pt x="481" y="12"/>
                    <a:pt x="502" y="22"/>
                  </a:cubicBezTo>
                  <a:cubicBezTo>
                    <a:pt x="523" y="32"/>
                    <a:pt x="541" y="48"/>
                    <a:pt x="556" y="68"/>
                  </a:cubicBezTo>
                  <a:cubicBezTo>
                    <a:pt x="571" y="89"/>
                    <a:pt x="578" y="118"/>
                    <a:pt x="578" y="154"/>
                  </a:cubicBezTo>
                  <a:cubicBezTo>
                    <a:pt x="578" y="202"/>
                    <a:pt x="566" y="240"/>
                    <a:pt x="542" y="267"/>
                  </a:cubicBezTo>
                  <a:cubicBezTo>
                    <a:pt x="517" y="294"/>
                    <a:pt x="484" y="311"/>
                    <a:pt x="441" y="319"/>
                  </a:cubicBezTo>
                  <a:lnTo>
                    <a:pt x="441" y="321"/>
                  </a:lnTo>
                  <a:cubicBezTo>
                    <a:pt x="466" y="330"/>
                    <a:pt x="483" y="344"/>
                    <a:pt x="492" y="363"/>
                  </a:cubicBezTo>
                  <a:cubicBezTo>
                    <a:pt x="501" y="382"/>
                    <a:pt x="505" y="404"/>
                    <a:pt x="505" y="430"/>
                  </a:cubicBezTo>
                  <a:cubicBezTo>
                    <a:pt x="505" y="451"/>
                    <a:pt x="503" y="472"/>
                    <a:pt x="500" y="492"/>
                  </a:cubicBezTo>
                  <a:cubicBezTo>
                    <a:pt x="497" y="513"/>
                    <a:pt x="495" y="534"/>
                    <a:pt x="496" y="555"/>
                  </a:cubicBezTo>
                  <a:cubicBezTo>
                    <a:pt x="496" y="564"/>
                    <a:pt x="497" y="572"/>
                    <a:pt x="498" y="580"/>
                  </a:cubicBezTo>
                  <a:cubicBezTo>
                    <a:pt x="499" y="589"/>
                    <a:pt x="502" y="597"/>
                    <a:pt x="507" y="605"/>
                  </a:cubicBezTo>
                  <a:lnTo>
                    <a:pt x="396" y="605"/>
                  </a:lnTo>
                  <a:cubicBezTo>
                    <a:pt x="393" y="597"/>
                    <a:pt x="391" y="589"/>
                    <a:pt x="390" y="582"/>
                  </a:cubicBezTo>
                  <a:cubicBezTo>
                    <a:pt x="389" y="575"/>
                    <a:pt x="389" y="567"/>
                    <a:pt x="389" y="558"/>
                  </a:cubicBezTo>
                  <a:cubicBezTo>
                    <a:pt x="389" y="536"/>
                    <a:pt x="391" y="514"/>
                    <a:pt x="394" y="492"/>
                  </a:cubicBezTo>
                  <a:cubicBezTo>
                    <a:pt x="397" y="470"/>
                    <a:pt x="399" y="448"/>
                    <a:pt x="399" y="426"/>
                  </a:cubicBezTo>
                  <a:cubicBezTo>
                    <a:pt x="399" y="409"/>
                    <a:pt x="396" y="395"/>
                    <a:pt x="389" y="386"/>
                  </a:cubicBezTo>
                  <a:cubicBezTo>
                    <a:pt x="383" y="376"/>
                    <a:pt x="374" y="369"/>
                    <a:pt x="363" y="365"/>
                  </a:cubicBezTo>
                  <a:cubicBezTo>
                    <a:pt x="353" y="361"/>
                    <a:pt x="341" y="358"/>
                    <a:pt x="327" y="357"/>
                  </a:cubicBezTo>
                  <a:cubicBezTo>
                    <a:pt x="313" y="356"/>
                    <a:pt x="300" y="356"/>
                    <a:pt x="286" y="356"/>
                  </a:cubicBezTo>
                  <a:lnTo>
                    <a:pt x="159" y="356"/>
                  </a:lnTo>
                  <a:lnTo>
                    <a:pt x="108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Freeform 124"/>
            <p:cNvSpPr>
              <a:spLocks noEditPoints="1"/>
            </p:cNvSpPr>
            <p:nvPr userDrawn="1"/>
          </p:nvSpPr>
          <p:spPr bwMode="auto">
            <a:xfrm>
              <a:off x="3070225" y="18891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Freeform 125"/>
            <p:cNvSpPr>
              <a:spLocks/>
            </p:cNvSpPr>
            <p:nvPr userDrawn="1"/>
          </p:nvSpPr>
          <p:spPr bwMode="auto">
            <a:xfrm>
              <a:off x="3140075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Freeform 126"/>
            <p:cNvSpPr>
              <a:spLocks noEditPoints="1"/>
            </p:cNvSpPr>
            <p:nvPr userDrawn="1"/>
          </p:nvSpPr>
          <p:spPr bwMode="auto">
            <a:xfrm>
              <a:off x="3171825" y="18891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Freeform 127"/>
            <p:cNvSpPr>
              <a:spLocks/>
            </p:cNvSpPr>
            <p:nvPr userDrawn="1"/>
          </p:nvSpPr>
          <p:spPr bwMode="auto">
            <a:xfrm>
              <a:off x="3246438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Freeform 128"/>
            <p:cNvSpPr>
              <a:spLocks noEditPoints="1"/>
            </p:cNvSpPr>
            <p:nvPr userDrawn="1"/>
          </p:nvSpPr>
          <p:spPr bwMode="auto">
            <a:xfrm>
              <a:off x="3286125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Freeform 129"/>
            <p:cNvSpPr>
              <a:spLocks noEditPoints="1"/>
            </p:cNvSpPr>
            <p:nvPr userDrawn="1"/>
          </p:nvSpPr>
          <p:spPr bwMode="auto">
            <a:xfrm>
              <a:off x="3319463" y="1889125"/>
              <a:ext cx="68263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Freeform 130"/>
            <p:cNvSpPr>
              <a:spLocks/>
            </p:cNvSpPr>
            <p:nvPr userDrawn="1"/>
          </p:nvSpPr>
          <p:spPr bwMode="auto">
            <a:xfrm>
              <a:off x="3394075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Freeform 131"/>
            <p:cNvSpPr>
              <a:spLocks/>
            </p:cNvSpPr>
            <p:nvPr userDrawn="1"/>
          </p:nvSpPr>
          <p:spPr bwMode="auto">
            <a:xfrm>
              <a:off x="3467100" y="18891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Freeform 132"/>
            <p:cNvSpPr>
              <a:spLocks/>
            </p:cNvSpPr>
            <p:nvPr userDrawn="1"/>
          </p:nvSpPr>
          <p:spPr bwMode="auto">
            <a:xfrm>
              <a:off x="3565525" y="1863725"/>
              <a:ext cx="52388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Freeform 133"/>
            <p:cNvSpPr>
              <a:spLocks noEditPoints="1"/>
            </p:cNvSpPr>
            <p:nvPr userDrawn="1"/>
          </p:nvSpPr>
          <p:spPr bwMode="auto">
            <a:xfrm>
              <a:off x="3651250" y="1865313"/>
              <a:ext cx="857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368" y="0"/>
                </a:cxn>
                <a:cxn ang="0">
                  <a:pos x="448" y="10"/>
                </a:cxn>
                <a:cxn ang="0">
                  <a:pos x="501" y="35"/>
                </a:cxn>
                <a:cxn ang="0">
                  <a:pos x="534" y="71"/>
                </a:cxn>
                <a:cxn ang="0">
                  <a:pos x="550" y="111"/>
                </a:cxn>
                <a:cxn ang="0">
                  <a:pos x="556" y="151"/>
                </a:cxn>
                <a:cxn ang="0">
                  <a:pos x="557" y="185"/>
                </a:cxn>
                <a:cxn ang="0">
                  <a:pos x="556" y="200"/>
                </a:cxn>
                <a:cxn ang="0">
                  <a:pos x="548" y="235"/>
                </a:cxn>
                <a:cxn ang="0">
                  <a:pos x="528" y="280"/>
                </a:cxn>
                <a:cxn ang="0">
                  <a:pos x="490" y="325"/>
                </a:cxn>
                <a:cxn ang="0">
                  <a:pos x="428" y="359"/>
                </a:cxn>
                <a:cxn ang="0">
                  <a:pos x="335" y="373"/>
                </a:cxn>
                <a:cxn ang="0">
                  <a:pos x="154" y="373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  <a:cxn ang="0">
                  <a:pos x="171" y="287"/>
                </a:cxn>
                <a:cxn ang="0">
                  <a:pos x="332" y="287"/>
                </a:cxn>
                <a:cxn ang="0">
                  <a:pos x="390" y="276"/>
                </a:cxn>
                <a:cxn ang="0">
                  <a:pos x="427" y="249"/>
                </a:cxn>
                <a:cxn ang="0">
                  <a:pos x="445" y="211"/>
                </a:cxn>
                <a:cxn ang="0">
                  <a:pos x="451" y="169"/>
                </a:cxn>
                <a:cxn ang="0">
                  <a:pos x="447" y="142"/>
                </a:cxn>
                <a:cxn ang="0">
                  <a:pos x="433" y="115"/>
                </a:cxn>
                <a:cxn ang="0">
                  <a:pos x="402" y="94"/>
                </a:cxn>
                <a:cxn ang="0">
                  <a:pos x="350" y="86"/>
                </a:cxn>
                <a:cxn ang="0">
                  <a:pos x="213" y="86"/>
                </a:cxn>
                <a:cxn ang="0">
                  <a:pos x="171" y="287"/>
                </a:cxn>
              </a:cxnLst>
              <a:rect l="0" t="0" r="r" b="b"/>
              <a:pathLst>
                <a:path w="557" h="605">
                  <a:moveTo>
                    <a:pt x="125" y="0"/>
                  </a:moveTo>
                  <a:lnTo>
                    <a:pt x="368" y="0"/>
                  </a:lnTo>
                  <a:cubicBezTo>
                    <a:pt x="400" y="0"/>
                    <a:pt x="426" y="3"/>
                    <a:pt x="448" y="10"/>
                  </a:cubicBezTo>
                  <a:cubicBezTo>
                    <a:pt x="469" y="16"/>
                    <a:pt x="487" y="25"/>
                    <a:pt x="501" y="35"/>
                  </a:cubicBezTo>
                  <a:cubicBezTo>
                    <a:pt x="515" y="46"/>
                    <a:pt x="526" y="57"/>
                    <a:pt x="534" y="71"/>
                  </a:cubicBezTo>
                  <a:cubicBezTo>
                    <a:pt x="541" y="84"/>
                    <a:pt x="547" y="98"/>
                    <a:pt x="550" y="111"/>
                  </a:cubicBezTo>
                  <a:cubicBezTo>
                    <a:pt x="554" y="125"/>
                    <a:pt x="556" y="139"/>
                    <a:pt x="556" y="151"/>
                  </a:cubicBezTo>
                  <a:cubicBezTo>
                    <a:pt x="557" y="164"/>
                    <a:pt x="557" y="175"/>
                    <a:pt x="557" y="185"/>
                  </a:cubicBezTo>
                  <a:cubicBezTo>
                    <a:pt x="557" y="185"/>
                    <a:pt x="557" y="190"/>
                    <a:pt x="556" y="200"/>
                  </a:cubicBezTo>
                  <a:cubicBezTo>
                    <a:pt x="555" y="210"/>
                    <a:pt x="552" y="221"/>
                    <a:pt x="548" y="235"/>
                  </a:cubicBezTo>
                  <a:cubicBezTo>
                    <a:pt x="544" y="249"/>
                    <a:pt x="537" y="264"/>
                    <a:pt x="528" y="280"/>
                  </a:cubicBezTo>
                  <a:cubicBezTo>
                    <a:pt x="519" y="296"/>
                    <a:pt x="506" y="311"/>
                    <a:pt x="490" y="325"/>
                  </a:cubicBezTo>
                  <a:cubicBezTo>
                    <a:pt x="474" y="339"/>
                    <a:pt x="453" y="350"/>
                    <a:pt x="428" y="359"/>
                  </a:cubicBezTo>
                  <a:cubicBezTo>
                    <a:pt x="403" y="368"/>
                    <a:pt x="372" y="373"/>
                    <a:pt x="335" y="373"/>
                  </a:cubicBezTo>
                  <a:lnTo>
                    <a:pt x="154" y="373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  <a:moveTo>
                    <a:pt x="171" y="287"/>
                  </a:moveTo>
                  <a:lnTo>
                    <a:pt x="332" y="287"/>
                  </a:lnTo>
                  <a:cubicBezTo>
                    <a:pt x="355" y="287"/>
                    <a:pt x="375" y="283"/>
                    <a:pt x="390" y="276"/>
                  </a:cubicBezTo>
                  <a:cubicBezTo>
                    <a:pt x="406" y="269"/>
                    <a:pt x="418" y="260"/>
                    <a:pt x="427" y="249"/>
                  </a:cubicBezTo>
                  <a:cubicBezTo>
                    <a:pt x="436" y="237"/>
                    <a:pt x="442" y="225"/>
                    <a:pt x="445" y="211"/>
                  </a:cubicBezTo>
                  <a:cubicBezTo>
                    <a:pt x="449" y="197"/>
                    <a:pt x="451" y="183"/>
                    <a:pt x="451" y="169"/>
                  </a:cubicBezTo>
                  <a:cubicBezTo>
                    <a:pt x="451" y="161"/>
                    <a:pt x="450" y="152"/>
                    <a:pt x="447" y="142"/>
                  </a:cubicBezTo>
                  <a:cubicBezTo>
                    <a:pt x="445" y="133"/>
                    <a:pt x="440" y="123"/>
                    <a:pt x="433" y="115"/>
                  </a:cubicBezTo>
                  <a:cubicBezTo>
                    <a:pt x="426" y="106"/>
                    <a:pt x="416" y="99"/>
                    <a:pt x="402" y="94"/>
                  </a:cubicBezTo>
                  <a:cubicBezTo>
                    <a:pt x="389" y="89"/>
                    <a:pt x="372" y="86"/>
                    <a:pt x="350" y="86"/>
                  </a:cubicBezTo>
                  <a:lnTo>
                    <a:pt x="213" y="86"/>
                  </a:lnTo>
                  <a:lnTo>
                    <a:pt x="171" y="2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Freeform 134"/>
            <p:cNvSpPr>
              <a:spLocks/>
            </p:cNvSpPr>
            <p:nvPr userDrawn="1"/>
          </p:nvSpPr>
          <p:spPr bwMode="auto">
            <a:xfrm>
              <a:off x="3735388" y="1865313"/>
              <a:ext cx="68263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74" y="228"/>
                </a:cxn>
                <a:cxn ang="0">
                  <a:pos x="176" y="228"/>
                </a:cxn>
                <a:cxn ang="0">
                  <a:pos x="240" y="175"/>
                </a:cxn>
                <a:cxn ang="0">
                  <a:pos x="320" y="155"/>
                </a:cxn>
                <a:cxn ang="0">
                  <a:pos x="417" y="186"/>
                </a:cxn>
                <a:cxn ang="0">
                  <a:pos x="448" y="271"/>
                </a:cxn>
                <a:cxn ang="0">
                  <a:pos x="447" y="298"/>
                </a:cxn>
                <a:cxn ang="0">
                  <a:pos x="444" y="325"/>
                </a:cxn>
                <a:cxn ang="0">
                  <a:pos x="385" y="605"/>
                </a:cxn>
                <a:cxn ang="0">
                  <a:pos x="289" y="605"/>
                </a:cxn>
                <a:cxn ang="0">
                  <a:pos x="345" y="334"/>
                </a:cxn>
                <a:cxn ang="0">
                  <a:pos x="349" y="313"/>
                </a:cxn>
                <a:cxn ang="0">
                  <a:pos x="351" y="294"/>
                </a:cxn>
                <a:cxn ang="0">
                  <a:pos x="351" y="278"/>
                </a:cxn>
                <a:cxn ang="0">
                  <a:pos x="345" y="257"/>
                </a:cxn>
                <a:cxn ang="0">
                  <a:pos x="325" y="239"/>
                </a:cxn>
                <a:cxn ang="0">
                  <a:pos x="284" y="231"/>
                </a:cxn>
                <a:cxn ang="0">
                  <a:pos x="233" y="243"/>
                </a:cxn>
                <a:cxn ang="0">
                  <a:pos x="193" y="273"/>
                </a:cxn>
                <a:cxn ang="0">
                  <a:pos x="164" y="315"/>
                </a:cxn>
                <a:cxn ang="0">
                  <a:pos x="146" y="368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448" h="605">
                  <a:moveTo>
                    <a:pt x="125" y="0"/>
                  </a:moveTo>
                  <a:lnTo>
                    <a:pt x="222" y="0"/>
                  </a:lnTo>
                  <a:lnTo>
                    <a:pt x="174" y="228"/>
                  </a:lnTo>
                  <a:lnTo>
                    <a:pt x="176" y="228"/>
                  </a:lnTo>
                  <a:cubicBezTo>
                    <a:pt x="192" y="207"/>
                    <a:pt x="214" y="189"/>
                    <a:pt x="240" y="175"/>
                  </a:cubicBezTo>
                  <a:cubicBezTo>
                    <a:pt x="266" y="162"/>
                    <a:pt x="292" y="155"/>
                    <a:pt x="320" y="155"/>
                  </a:cubicBezTo>
                  <a:cubicBezTo>
                    <a:pt x="364" y="155"/>
                    <a:pt x="396" y="165"/>
                    <a:pt x="417" y="186"/>
                  </a:cubicBezTo>
                  <a:cubicBezTo>
                    <a:pt x="438" y="207"/>
                    <a:pt x="448" y="236"/>
                    <a:pt x="448" y="271"/>
                  </a:cubicBezTo>
                  <a:cubicBezTo>
                    <a:pt x="448" y="279"/>
                    <a:pt x="448" y="288"/>
                    <a:pt x="447" y="298"/>
                  </a:cubicBezTo>
                  <a:cubicBezTo>
                    <a:pt x="446" y="308"/>
                    <a:pt x="445" y="317"/>
                    <a:pt x="444" y="325"/>
                  </a:cubicBezTo>
                  <a:lnTo>
                    <a:pt x="385" y="605"/>
                  </a:lnTo>
                  <a:lnTo>
                    <a:pt x="289" y="605"/>
                  </a:lnTo>
                  <a:lnTo>
                    <a:pt x="345" y="334"/>
                  </a:lnTo>
                  <a:cubicBezTo>
                    <a:pt x="346" y="327"/>
                    <a:pt x="348" y="320"/>
                    <a:pt x="349" y="313"/>
                  </a:cubicBezTo>
                  <a:cubicBezTo>
                    <a:pt x="351" y="306"/>
                    <a:pt x="351" y="300"/>
                    <a:pt x="351" y="294"/>
                  </a:cubicBezTo>
                  <a:cubicBezTo>
                    <a:pt x="351" y="290"/>
                    <a:pt x="351" y="285"/>
                    <a:pt x="351" y="278"/>
                  </a:cubicBezTo>
                  <a:cubicBezTo>
                    <a:pt x="351" y="271"/>
                    <a:pt x="349" y="264"/>
                    <a:pt x="345" y="257"/>
                  </a:cubicBezTo>
                  <a:cubicBezTo>
                    <a:pt x="341" y="250"/>
                    <a:pt x="334" y="244"/>
                    <a:pt x="325" y="239"/>
                  </a:cubicBezTo>
                  <a:cubicBezTo>
                    <a:pt x="315" y="234"/>
                    <a:pt x="302" y="231"/>
                    <a:pt x="284" y="231"/>
                  </a:cubicBezTo>
                  <a:cubicBezTo>
                    <a:pt x="265" y="231"/>
                    <a:pt x="248" y="235"/>
                    <a:pt x="233" y="243"/>
                  </a:cubicBezTo>
                  <a:cubicBezTo>
                    <a:pt x="218" y="251"/>
                    <a:pt x="205" y="262"/>
                    <a:pt x="193" y="273"/>
                  </a:cubicBezTo>
                  <a:cubicBezTo>
                    <a:pt x="182" y="285"/>
                    <a:pt x="172" y="299"/>
                    <a:pt x="164" y="315"/>
                  </a:cubicBezTo>
                  <a:cubicBezTo>
                    <a:pt x="156" y="332"/>
                    <a:pt x="149" y="349"/>
                    <a:pt x="146" y="368"/>
                  </a:cubicBez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Freeform 135"/>
            <p:cNvSpPr>
              <a:spLocks noEditPoints="1"/>
            </p:cNvSpPr>
            <p:nvPr userDrawn="1"/>
          </p:nvSpPr>
          <p:spPr bwMode="auto">
            <a:xfrm>
              <a:off x="3810000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Freeform 136"/>
            <p:cNvSpPr>
              <a:spLocks/>
            </p:cNvSpPr>
            <p:nvPr userDrawn="1"/>
          </p:nvSpPr>
          <p:spPr bwMode="auto">
            <a:xfrm>
              <a:off x="3840163" y="18653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6" name="Freeform 137"/>
            <p:cNvSpPr>
              <a:spLocks noEditPoints="1"/>
            </p:cNvSpPr>
            <p:nvPr userDrawn="1"/>
          </p:nvSpPr>
          <p:spPr bwMode="auto">
            <a:xfrm>
              <a:off x="3871913" y="18891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7" name="Freeform 138"/>
            <p:cNvSpPr>
              <a:spLocks/>
            </p:cNvSpPr>
            <p:nvPr userDrawn="1"/>
          </p:nvSpPr>
          <p:spPr bwMode="auto">
            <a:xfrm>
              <a:off x="3943350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8" name="Freeform 139"/>
            <p:cNvSpPr>
              <a:spLocks/>
            </p:cNvSpPr>
            <p:nvPr userDrawn="1"/>
          </p:nvSpPr>
          <p:spPr bwMode="auto">
            <a:xfrm>
              <a:off x="4021138" y="1871663"/>
              <a:ext cx="42863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9" name="Freeform 140"/>
            <p:cNvSpPr>
              <a:spLocks/>
            </p:cNvSpPr>
            <p:nvPr userDrawn="1"/>
          </p:nvSpPr>
          <p:spPr bwMode="auto">
            <a:xfrm>
              <a:off x="4060825" y="1865313"/>
              <a:ext cx="68263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74" y="228"/>
                </a:cxn>
                <a:cxn ang="0">
                  <a:pos x="176" y="228"/>
                </a:cxn>
                <a:cxn ang="0">
                  <a:pos x="240" y="175"/>
                </a:cxn>
                <a:cxn ang="0">
                  <a:pos x="320" y="155"/>
                </a:cxn>
                <a:cxn ang="0">
                  <a:pos x="417" y="186"/>
                </a:cxn>
                <a:cxn ang="0">
                  <a:pos x="448" y="271"/>
                </a:cxn>
                <a:cxn ang="0">
                  <a:pos x="447" y="298"/>
                </a:cxn>
                <a:cxn ang="0">
                  <a:pos x="444" y="325"/>
                </a:cxn>
                <a:cxn ang="0">
                  <a:pos x="385" y="605"/>
                </a:cxn>
                <a:cxn ang="0">
                  <a:pos x="289" y="605"/>
                </a:cxn>
                <a:cxn ang="0">
                  <a:pos x="345" y="334"/>
                </a:cxn>
                <a:cxn ang="0">
                  <a:pos x="349" y="313"/>
                </a:cxn>
                <a:cxn ang="0">
                  <a:pos x="351" y="294"/>
                </a:cxn>
                <a:cxn ang="0">
                  <a:pos x="351" y="278"/>
                </a:cxn>
                <a:cxn ang="0">
                  <a:pos x="345" y="257"/>
                </a:cxn>
                <a:cxn ang="0">
                  <a:pos x="325" y="239"/>
                </a:cxn>
                <a:cxn ang="0">
                  <a:pos x="284" y="231"/>
                </a:cxn>
                <a:cxn ang="0">
                  <a:pos x="233" y="243"/>
                </a:cxn>
                <a:cxn ang="0">
                  <a:pos x="193" y="273"/>
                </a:cxn>
                <a:cxn ang="0">
                  <a:pos x="164" y="315"/>
                </a:cxn>
                <a:cxn ang="0">
                  <a:pos x="146" y="368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448" h="605">
                  <a:moveTo>
                    <a:pt x="125" y="0"/>
                  </a:moveTo>
                  <a:lnTo>
                    <a:pt x="222" y="0"/>
                  </a:lnTo>
                  <a:lnTo>
                    <a:pt x="174" y="228"/>
                  </a:lnTo>
                  <a:lnTo>
                    <a:pt x="176" y="228"/>
                  </a:lnTo>
                  <a:cubicBezTo>
                    <a:pt x="192" y="207"/>
                    <a:pt x="214" y="189"/>
                    <a:pt x="240" y="175"/>
                  </a:cubicBezTo>
                  <a:cubicBezTo>
                    <a:pt x="266" y="162"/>
                    <a:pt x="292" y="155"/>
                    <a:pt x="320" y="155"/>
                  </a:cubicBezTo>
                  <a:cubicBezTo>
                    <a:pt x="364" y="155"/>
                    <a:pt x="396" y="165"/>
                    <a:pt x="417" y="186"/>
                  </a:cubicBezTo>
                  <a:cubicBezTo>
                    <a:pt x="438" y="207"/>
                    <a:pt x="448" y="236"/>
                    <a:pt x="448" y="271"/>
                  </a:cubicBezTo>
                  <a:cubicBezTo>
                    <a:pt x="448" y="279"/>
                    <a:pt x="448" y="288"/>
                    <a:pt x="447" y="298"/>
                  </a:cubicBezTo>
                  <a:cubicBezTo>
                    <a:pt x="446" y="308"/>
                    <a:pt x="445" y="317"/>
                    <a:pt x="444" y="325"/>
                  </a:cubicBezTo>
                  <a:lnTo>
                    <a:pt x="385" y="605"/>
                  </a:lnTo>
                  <a:lnTo>
                    <a:pt x="289" y="605"/>
                  </a:lnTo>
                  <a:lnTo>
                    <a:pt x="345" y="334"/>
                  </a:lnTo>
                  <a:cubicBezTo>
                    <a:pt x="346" y="327"/>
                    <a:pt x="348" y="320"/>
                    <a:pt x="349" y="313"/>
                  </a:cubicBezTo>
                  <a:cubicBezTo>
                    <a:pt x="351" y="306"/>
                    <a:pt x="351" y="300"/>
                    <a:pt x="351" y="294"/>
                  </a:cubicBezTo>
                  <a:cubicBezTo>
                    <a:pt x="351" y="290"/>
                    <a:pt x="351" y="285"/>
                    <a:pt x="351" y="278"/>
                  </a:cubicBezTo>
                  <a:cubicBezTo>
                    <a:pt x="351" y="271"/>
                    <a:pt x="349" y="264"/>
                    <a:pt x="345" y="257"/>
                  </a:cubicBezTo>
                  <a:cubicBezTo>
                    <a:pt x="341" y="250"/>
                    <a:pt x="334" y="244"/>
                    <a:pt x="325" y="239"/>
                  </a:cubicBezTo>
                  <a:cubicBezTo>
                    <a:pt x="315" y="234"/>
                    <a:pt x="302" y="231"/>
                    <a:pt x="284" y="231"/>
                  </a:cubicBezTo>
                  <a:cubicBezTo>
                    <a:pt x="265" y="231"/>
                    <a:pt x="248" y="235"/>
                    <a:pt x="233" y="243"/>
                  </a:cubicBezTo>
                  <a:cubicBezTo>
                    <a:pt x="218" y="251"/>
                    <a:pt x="205" y="262"/>
                    <a:pt x="193" y="273"/>
                  </a:cubicBezTo>
                  <a:cubicBezTo>
                    <a:pt x="182" y="285"/>
                    <a:pt x="172" y="299"/>
                    <a:pt x="164" y="315"/>
                  </a:cubicBezTo>
                  <a:cubicBezTo>
                    <a:pt x="156" y="332"/>
                    <a:pt x="149" y="349"/>
                    <a:pt x="146" y="368"/>
                  </a:cubicBez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0" name="Freeform 141"/>
            <p:cNvSpPr>
              <a:spLocks/>
            </p:cNvSpPr>
            <p:nvPr userDrawn="1"/>
          </p:nvSpPr>
          <p:spPr bwMode="auto">
            <a:xfrm>
              <a:off x="4135438" y="1889125"/>
              <a:ext cx="52388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1" name="Freeform 142"/>
            <p:cNvSpPr>
              <a:spLocks noEditPoints="1"/>
            </p:cNvSpPr>
            <p:nvPr userDrawn="1"/>
          </p:nvSpPr>
          <p:spPr bwMode="auto">
            <a:xfrm>
              <a:off x="4186238" y="18891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2" name="Freeform 143"/>
            <p:cNvSpPr>
              <a:spLocks noEditPoints="1"/>
            </p:cNvSpPr>
            <p:nvPr userDrawn="1"/>
          </p:nvSpPr>
          <p:spPr bwMode="auto">
            <a:xfrm>
              <a:off x="4254500" y="1889125"/>
              <a:ext cx="77788" cy="95250"/>
            </a:xfrm>
            <a:custGeom>
              <a:avLst/>
              <a:gdLst/>
              <a:ahLst/>
              <a:cxnLst>
                <a:cxn ang="0">
                  <a:pos x="170" y="273"/>
                </a:cxn>
                <a:cxn ang="0">
                  <a:pos x="175" y="317"/>
                </a:cxn>
                <a:cxn ang="0">
                  <a:pos x="192" y="353"/>
                </a:cxn>
                <a:cxn ang="0">
                  <a:pos x="222" y="377"/>
                </a:cxn>
                <a:cxn ang="0">
                  <a:pos x="266" y="386"/>
                </a:cxn>
                <a:cxn ang="0">
                  <a:pos x="333" y="369"/>
                </a:cxn>
                <a:cxn ang="0">
                  <a:pos x="380" y="323"/>
                </a:cxn>
                <a:cxn ang="0">
                  <a:pos x="407" y="260"/>
                </a:cxn>
                <a:cxn ang="0">
                  <a:pos x="416" y="191"/>
                </a:cxn>
                <a:cxn ang="0">
                  <a:pos x="410" y="146"/>
                </a:cxn>
                <a:cxn ang="0">
                  <a:pos x="393" y="110"/>
                </a:cxn>
                <a:cxn ang="0">
                  <a:pos x="363" y="85"/>
                </a:cxn>
                <a:cxn ang="0">
                  <a:pos x="319" y="76"/>
                </a:cxn>
                <a:cxn ang="0">
                  <a:pos x="252" y="94"/>
                </a:cxn>
                <a:cxn ang="0">
                  <a:pos x="206" y="140"/>
                </a:cxn>
                <a:cxn ang="0">
                  <a:pos x="178" y="204"/>
                </a:cxn>
                <a:cxn ang="0">
                  <a:pos x="170" y="273"/>
                </a:cxn>
                <a:cxn ang="0">
                  <a:pos x="124" y="12"/>
                </a:cxn>
                <a:cxn ang="0">
                  <a:pos x="220" y="12"/>
                </a:cxn>
                <a:cxn ang="0">
                  <a:pos x="207" y="68"/>
                </a:cxn>
                <a:cxn ang="0">
                  <a:pos x="209" y="69"/>
                </a:cxn>
                <a:cxn ang="0">
                  <a:pos x="269" y="18"/>
                </a:cxn>
                <a:cxn ang="0">
                  <a:pos x="347" y="0"/>
                </a:cxn>
                <a:cxn ang="0">
                  <a:pos x="419" y="14"/>
                </a:cxn>
                <a:cxn ang="0">
                  <a:pos x="471" y="51"/>
                </a:cxn>
                <a:cxn ang="0">
                  <a:pos x="502" y="109"/>
                </a:cxn>
                <a:cxn ang="0">
                  <a:pos x="513" y="181"/>
                </a:cxn>
                <a:cxn ang="0">
                  <a:pos x="499" y="282"/>
                </a:cxn>
                <a:cxn ang="0">
                  <a:pos x="458" y="372"/>
                </a:cxn>
                <a:cxn ang="0">
                  <a:pos x="388" y="437"/>
                </a:cxn>
                <a:cxn ang="0">
                  <a:pos x="289" y="462"/>
                </a:cxn>
                <a:cxn ang="0">
                  <a:pos x="203" y="445"/>
                </a:cxn>
                <a:cxn ang="0">
                  <a:pos x="145" y="382"/>
                </a:cxn>
                <a:cxn ang="0">
                  <a:pos x="144" y="382"/>
                </a:cxn>
                <a:cxn ang="0">
                  <a:pos x="96" y="612"/>
                </a:cxn>
                <a:cxn ang="0">
                  <a:pos x="0" y="612"/>
                </a:cxn>
                <a:cxn ang="0">
                  <a:pos x="124" y="12"/>
                </a:cxn>
              </a:cxnLst>
              <a:rect l="0" t="0" r="r" b="b"/>
              <a:pathLst>
                <a:path w="513" h="612">
                  <a:moveTo>
                    <a:pt x="170" y="273"/>
                  </a:moveTo>
                  <a:cubicBezTo>
                    <a:pt x="170" y="289"/>
                    <a:pt x="171" y="304"/>
                    <a:pt x="175" y="317"/>
                  </a:cubicBezTo>
                  <a:cubicBezTo>
                    <a:pt x="179" y="331"/>
                    <a:pt x="184" y="343"/>
                    <a:pt x="192" y="353"/>
                  </a:cubicBezTo>
                  <a:cubicBezTo>
                    <a:pt x="200" y="363"/>
                    <a:pt x="210" y="371"/>
                    <a:pt x="222" y="377"/>
                  </a:cubicBezTo>
                  <a:cubicBezTo>
                    <a:pt x="234" y="383"/>
                    <a:pt x="249" y="386"/>
                    <a:pt x="266" y="386"/>
                  </a:cubicBezTo>
                  <a:cubicBezTo>
                    <a:pt x="292" y="386"/>
                    <a:pt x="315" y="380"/>
                    <a:pt x="333" y="369"/>
                  </a:cubicBezTo>
                  <a:cubicBezTo>
                    <a:pt x="352" y="357"/>
                    <a:pt x="368" y="342"/>
                    <a:pt x="380" y="323"/>
                  </a:cubicBezTo>
                  <a:cubicBezTo>
                    <a:pt x="392" y="304"/>
                    <a:pt x="401" y="284"/>
                    <a:pt x="407" y="260"/>
                  </a:cubicBezTo>
                  <a:cubicBezTo>
                    <a:pt x="413" y="237"/>
                    <a:pt x="416" y="214"/>
                    <a:pt x="416" y="191"/>
                  </a:cubicBezTo>
                  <a:cubicBezTo>
                    <a:pt x="416" y="175"/>
                    <a:pt x="414" y="160"/>
                    <a:pt x="410" y="146"/>
                  </a:cubicBezTo>
                  <a:cubicBezTo>
                    <a:pt x="407" y="132"/>
                    <a:pt x="401" y="120"/>
                    <a:pt x="393" y="110"/>
                  </a:cubicBezTo>
                  <a:cubicBezTo>
                    <a:pt x="385" y="99"/>
                    <a:pt x="375" y="91"/>
                    <a:pt x="363" y="85"/>
                  </a:cubicBezTo>
                  <a:cubicBezTo>
                    <a:pt x="351" y="79"/>
                    <a:pt x="336" y="76"/>
                    <a:pt x="319" y="76"/>
                  </a:cubicBezTo>
                  <a:cubicBezTo>
                    <a:pt x="293" y="76"/>
                    <a:pt x="271" y="82"/>
                    <a:pt x="252" y="94"/>
                  </a:cubicBezTo>
                  <a:cubicBezTo>
                    <a:pt x="233" y="106"/>
                    <a:pt x="218" y="121"/>
                    <a:pt x="206" y="140"/>
                  </a:cubicBezTo>
                  <a:cubicBezTo>
                    <a:pt x="193" y="159"/>
                    <a:pt x="184" y="180"/>
                    <a:pt x="178" y="204"/>
                  </a:cubicBezTo>
                  <a:cubicBezTo>
                    <a:pt x="172" y="227"/>
                    <a:pt x="170" y="250"/>
                    <a:pt x="170" y="273"/>
                  </a:cubicBezTo>
                  <a:close/>
                  <a:moveTo>
                    <a:pt x="124" y="12"/>
                  </a:moveTo>
                  <a:lnTo>
                    <a:pt x="220" y="12"/>
                  </a:lnTo>
                  <a:lnTo>
                    <a:pt x="207" y="68"/>
                  </a:lnTo>
                  <a:lnTo>
                    <a:pt x="209" y="69"/>
                  </a:lnTo>
                  <a:cubicBezTo>
                    <a:pt x="224" y="47"/>
                    <a:pt x="244" y="30"/>
                    <a:pt x="269" y="18"/>
                  </a:cubicBezTo>
                  <a:cubicBezTo>
                    <a:pt x="294" y="6"/>
                    <a:pt x="320" y="0"/>
                    <a:pt x="347" y="0"/>
                  </a:cubicBezTo>
                  <a:cubicBezTo>
                    <a:pt x="374" y="0"/>
                    <a:pt x="398" y="5"/>
                    <a:pt x="419" y="14"/>
                  </a:cubicBezTo>
                  <a:cubicBezTo>
                    <a:pt x="440" y="23"/>
                    <a:pt x="457" y="35"/>
                    <a:pt x="471" y="51"/>
                  </a:cubicBezTo>
                  <a:cubicBezTo>
                    <a:pt x="485" y="67"/>
                    <a:pt x="495" y="87"/>
                    <a:pt x="502" y="109"/>
                  </a:cubicBezTo>
                  <a:cubicBezTo>
                    <a:pt x="509" y="131"/>
                    <a:pt x="513" y="155"/>
                    <a:pt x="513" y="181"/>
                  </a:cubicBezTo>
                  <a:cubicBezTo>
                    <a:pt x="513" y="215"/>
                    <a:pt x="508" y="248"/>
                    <a:pt x="499" y="282"/>
                  </a:cubicBezTo>
                  <a:cubicBezTo>
                    <a:pt x="490" y="315"/>
                    <a:pt x="477" y="346"/>
                    <a:pt x="458" y="372"/>
                  </a:cubicBezTo>
                  <a:cubicBezTo>
                    <a:pt x="439" y="399"/>
                    <a:pt x="416" y="420"/>
                    <a:pt x="388" y="437"/>
                  </a:cubicBezTo>
                  <a:cubicBezTo>
                    <a:pt x="359" y="454"/>
                    <a:pt x="326" y="462"/>
                    <a:pt x="289" y="462"/>
                  </a:cubicBezTo>
                  <a:cubicBezTo>
                    <a:pt x="256" y="462"/>
                    <a:pt x="228" y="456"/>
                    <a:pt x="203" y="445"/>
                  </a:cubicBezTo>
                  <a:cubicBezTo>
                    <a:pt x="178" y="434"/>
                    <a:pt x="159" y="413"/>
                    <a:pt x="145" y="382"/>
                  </a:cubicBezTo>
                  <a:lnTo>
                    <a:pt x="144" y="382"/>
                  </a:lnTo>
                  <a:lnTo>
                    <a:pt x="96" y="612"/>
                  </a:lnTo>
                  <a:lnTo>
                    <a:pt x="0" y="612"/>
                  </a:lnTo>
                  <a:lnTo>
                    <a:pt x="1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3" name="Freeform 144"/>
            <p:cNvSpPr>
              <a:spLocks/>
            </p:cNvSpPr>
            <p:nvPr userDrawn="1"/>
          </p:nvSpPr>
          <p:spPr bwMode="auto">
            <a:xfrm>
              <a:off x="4330700" y="1892300"/>
              <a:ext cx="76200" cy="93663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80" y="0"/>
                </a:cxn>
                <a:cxn ang="0">
                  <a:pos x="226" y="320"/>
                </a:cxn>
                <a:cxn ang="0">
                  <a:pos x="228" y="320"/>
                </a:cxn>
                <a:cxn ang="0">
                  <a:pos x="393" y="0"/>
                </a:cxn>
                <a:cxn ang="0">
                  <a:pos x="496" y="0"/>
                </a:cxn>
                <a:cxn ang="0">
                  <a:pos x="245" y="452"/>
                </a:cxn>
                <a:cxn ang="0">
                  <a:pos x="212" y="512"/>
                </a:cxn>
                <a:cxn ang="0">
                  <a:pos x="176" y="563"/>
                </a:cxn>
                <a:cxn ang="0">
                  <a:pos x="127" y="599"/>
                </a:cxn>
                <a:cxn ang="0">
                  <a:pos x="58" y="612"/>
                </a:cxn>
                <a:cxn ang="0">
                  <a:pos x="0" y="605"/>
                </a:cxn>
                <a:cxn ang="0">
                  <a:pos x="18" y="525"/>
                </a:cxn>
                <a:cxn ang="0">
                  <a:pos x="36" y="529"/>
                </a:cxn>
                <a:cxn ang="0">
                  <a:pos x="55" y="531"/>
                </a:cxn>
                <a:cxn ang="0">
                  <a:pos x="93" y="523"/>
                </a:cxn>
                <a:cxn ang="0">
                  <a:pos x="118" y="494"/>
                </a:cxn>
                <a:cxn ang="0">
                  <a:pos x="156" y="424"/>
                </a:cxn>
                <a:cxn ang="0">
                  <a:pos x="79" y="0"/>
                </a:cxn>
              </a:cxnLst>
              <a:rect l="0" t="0" r="r" b="b"/>
              <a:pathLst>
                <a:path w="496" h="612">
                  <a:moveTo>
                    <a:pt x="79" y="0"/>
                  </a:moveTo>
                  <a:lnTo>
                    <a:pt x="180" y="0"/>
                  </a:lnTo>
                  <a:lnTo>
                    <a:pt x="226" y="320"/>
                  </a:lnTo>
                  <a:lnTo>
                    <a:pt x="228" y="320"/>
                  </a:lnTo>
                  <a:lnTo>
                    <a:pt x="393" y="0"/>
                  </a:lnTo>
                  <a:lnTo>
                    <a:pt x="496" y="0"/>
                  </a:lnTo>
                  <a:lnTo>
                    <a:pt x="245" y="452"/>
                  </a:lnTo>
                  <a:cubicBezTo>
                    <a:pt x="234" y="473"/>
                    <a:pt x="223" y="493"/>
                    <a:pt x="212" y="512"/>
                  </a:cubicBezTo>
                  <a:cubicBezTo>
                    <a:pt x="202" y="531"/>
                    <a:pt x="189" y="548"/>
                    <a:pt x="176" y="563"/>
                  </a:cubicBezTo>
                  <a:cubicBezTo>
                    <a:pt x="162" y="578"/>
                    <a:pt x="145" y="590"/>
                    <a:pt x="127" y="599"/>
                  </a:cubicBezTo>
                  <a:cubicBezTo>
                    <a:pt x="108" y="608"/>
                    <a:pt x="85" y="612"/>
                    <a:pt x="58" y="612"/>
                  </a:cubicBezTo>
                  <a:cubicBezTo>
                    <a:pt x="40" y="612"/>
                    <a:pt x="21" y="610"/>
                    <a:pt x="0" y="605"/>
                  </a:cubicBezTo>
                  <a:lnTo>
                    <a:pt x="18" y="525"/>
                  </a:lnTo>
                  <a:cubicBezTo>
                    <a:pt x="24" y="526"/>
                    <a:pt x="30" y="528"/>
                    <a:pt x="36" y="529"/>
                  </a:cubicBezTo>
                  <a:cubicBezTo>
                    <a:pt x="42" y="531"/>
                    <a:pt x="49" y="531"/>
                    <a:pt x="55" y="531"/>
                  </a:cubicBezTo>
                  <a:cubicBezTo>
                    <a:pt x="70" y="531"/>
                    <a:pt x="82" y="529"/>
                    <a:pt x="93" y="523"/>
                  </a:cubicBezTo>
                  <a:cubicBezTo>
                    <a:pt x="103" y="518"/>
                    <a:pt x="111" y="508"/>
                    <a:pt x="118" y="494"/>
                  </a:cubicBezTo>
                  <a:lnTo>
                    <a:pt x="156" y="42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4" name="Freeform 145"/>
            <p:cNvSpPr>
              <a:spLocks noEditPoints="1"/>
            </p:cNvSpPr>
            <p:nvPr userDrawn="1"/>
          </p:nvSpPr>
          <p:spPr bwMode="auto">
            <a:xfrm>
              <a:off x="4438650" y="18891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5" name="Freeform 146"/>
            <p:cNvSpPr>
              <a:spLocks/>
            </p:cNvSpPr>
            <p:nvPr userDrawn="1"/>
          </p:nvSpPr>
          <p:spPr bwMode="auto">
            <a:xfrm>
              <a:off x="4510088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6" name="Freeform 147"/>
            <p:cNvSpPr>
              <a:spLocks noEditPoints="1"/>
            </p:cNvSpPr>
            <p:nvPr userDrawn="1"/>
          </p:nvSpPr>
          <p:spPr bwMode="auto">
            <a:xfrm>
              <a:off x="4587875" y="1865313"/>
              <a:ext cx="77788" cy="95250"/>
            </a:xfrm>
            <a:custGeom>
              <a:avLst/>
              <a:gdLst/>
              <a:ahLst/>
              <a:cxnLst>
                <a:cxn ang="0">
                  <a:pos x="388" y="605"/>
                </a:cxn>
                <a:cxn ang="0">
                  <a:pos x="296" y="605"/>
                </a:cxn>
                <a:cxn ang="0">
                  <a:pos x="309" y="546"/>
                </a:cxn>
                <a:cxn ang="0">
                  <a:pos x="307" y="544"/>
                </a:cxn>
                <a:cxn ang="0">
                  <a:pos x="244" y="602"/>
                </a:cxn>
                <a:cxn ang="0">
                  <a:pos x="170" y="617"/>
                </a:cxn>
                <a:cxn ang="0">
                  <a:pos x="123" y="612"/>
                </a:cxn>
                <a:cxn ang="0">
                  <a:pos x="66" y="589"/>
                </a:cxn>
                <a:cxn ang="0">
                  <a:pos x="19" y="535"/>
                </a:cxn>
                <a:cxn ang="0">
                  <a:pos x="0" y="437"/>
                </a:cxn>
                <a:cxn ang="0">
                  <a:pos x="16" y="333"/>
                </a:cxn>
                <a:cxn ang="0">
                  <a:pos x="63" y="243"/>
                </a:cxn>
                <a:cxn ang="0">
                  <a:pos x="137" y="179"/>
                </a:cxn>
                <a:cxn ang="0">
                  <a:pos x="238" y="155"/>
                </a:cxn>
                <a:cxn ang="0">
                  <a:pos x="318" y="171"/>
                </a:cxn>
                <a:cxn ang="0">
                  <a:pos x="370" y="227"/>
                </a:cxn>
                <a:cxn ang="0">
                  <a:pos x="372" y="227"/>
                </a:cxn>
                <a:cxn ang="0">
                  <a:pos x="420" y="0"/>
                </a:cxn>
                <a:cxn ang="0">
                  <a:pos x="517" y="0"/>
                </a:cxn>
                <a:cxn ang="0">
                  <a:pos x="388" y="605"/>
                </a:cxn>
                <a:cxn ang="0">
                  <a:pos x="347" y="336"/>
                </a:cxn>
                <a:cxn ang="0">
                  <a:pos x="341" y="296"/>
                </a:cxn>
                <a:cxn ang="0">
                  <a:pos x="324" y="262"/>
                </a:cxn>
                <a:cxn ang="0">
                  <a:pos x="294" y="239"/>
                </a:cxn>
                <a:cxn ang="0">
                  <a:pos x="250" y="231"/>
                </a:cxn>
                <a:cxn ang="0">
                  <a:pos x="181" y="249"/>
                </a:cxn>
                <a:cxn ang="0">
                  <a:pos x="133" y="297"/>
                </a:cxn>
                <a:cxn ang="0">
                  <a:pos x="106" y="364"/>
                </a:cxn>
                <a:cxn ang="0">
                  <a:pos x="97" y="437"/>
                </a:cxn>
                <a:cxn ang="0">
                  <a:pos x="122" y="514"/>
                </a:cxn>
                <a:cxn ang="0">
                  <a:pos x="197" y="541"/>
                </a:cxn>
                <a:cxn ang="0">
                  <a:pos x="262" y="521"/>
                </a:cxn>
                <a:cxn ang="0">
                  <a:pos x="309" y="472"/>
                </a:cxn>
                <a:cxn ang="0">
                  <a:pos x="338" y="406"/>
                </a:cxn>
                <a:cxn ang="0">
                  <a:pos x="347" y="336"/>
                </a:cxn>
              </a:cxnLst>
              <a:rect l="0" t="0" r="r" b="b"/>
              <a:pathLst>
                <a:path w="517" h="617">
                  <a:moveTo>
                    <a:pt x="388" y="605"/>
                  </a:moveTo>
                  <a:lnTo>
                    <a:pt x="296" y="605"/>
                  </a:lnTo>
                  <a:lnTo>
                    <a:pt x="309" y="546"/>
                  </a:lnTo>
                  <a:lnTo>
                    <a:pt x="307" y="544"/>
                  </a:lnTo>
                  <a:cubicBezTo>
                    <a:pt x="288" y="573"/>
                    <a:pt x="267" y="592"/>
                    <a:pt x="244" y="602"/>
                  </a:cubicBezTo>
                  <a:cubicBezTo>
                    <a:pt x="221" y="612"/>
                    <a:pt x="196" y="617"/>
                    <a:pt x="170" y="617"/>
                  </a:cubicBezTo>
                  <a:cubicBezTo>
                    <a:pt x="158" y="617"/>
                    <a:pt x="142" y="615"/>
                    <a:pt x="123" y="612"/>
                  </a:cubicBezTo>
                  <a:cubicBezTo>
                    <a:pt x="104" y="609"/>
                    <a:pt x="85" y="601"/>
                    <a:pt x="66" y="589"/>
                  </a:cubicBezTo>
                  <a:cubicBezTo>
                    <a:pt x="48" y="576"/>
                    <a:pt x="32" y="559"/>
                    <a:pt x="19" y="535"/>
                  </a:cubicBezTo>
                  <a:cubicBezTo>
                    <a:pt x="6" y="511"/>
                    <a:pt x="0" y="479"/>
                    <a:pt x="0" y="437"/>
                  </a:cubicBezTo>
                  <a:cubicBezTo>
                    <a:pt x="0" y="402"/>
                    <a:pt x="5" y="367"/>
                    <a:pt x="16" y="333"/>
                  </a:cubicBezTo>
                  <a:cubicBezTo>
                    <a:pt x="27" y="300"/>
                    <a:pt x="42" y="270"/>
                    <a:pt x="63" y="243"/>
                  </a:cubicBezTo>
                  <a:cubicBezTo>
                    <a:pt x="83" y="217"/>
                    <a:pt x="108" y="195"/>
                    <a:pt x="137" y="179"/>
                  </a:cubicBezTo>
                  <a:cubicBezTo>
                    <a:pt x="167" y="163"/>
                    <a:pt x="200" y="155"/>
                    <a:pt x="238" y="155"/>
                  </a:cubicBezTo>
                  <a:cubicBezTo>
                    <a:pt x="267" y="155"/>
                    <a:pt x="294" y="160"/>
                    <a:pt x="318" y="171"/>
                  </a:cubicBezTo>
                  <a:cubicBezTo>
                    <a:pt x="341" y="182"/>
                    <a:pt x="359" y="200"/>
                    <a:pt x="370" y="227"/>
                  </a:cubicBezTo>
                  <a:lnTo>
                    <a:pt x="372" y="227"/>
                  </a:lnTo>
                  <a:lnTo>
                    <a:pt x="420" y="0"/>
                  </a:lnTo>
                  <a:lnTo>
                    <a:pt x="517" y="0"/>
                  </a:lnTo>
                  <a:lnTo>
                    <a:pt x="388" y="605"/>
                  </a:lnTo>
                  <a:close/>
                  <a:moveTo>
                    <a:pt x="347" y="336"/>
                  </a:moveTo>
                  <a:cubicBezTo>
                    <a:pt x="347" y="322"/>
                    <a:pt x="345" y="309"/>
                    <a:pt x="341" y="296"/>
                  </a:cubicBezTo>
                  <a:cubicBezTo>
                    <a:pt x="338" y="283"/>
                    <a:pt x="332" y="271"/>
                    <a:pt x="324" y="262"/>
                  </a:cubicBezTo>
                  <a:cubicBezTo>
                    <a:pt x="317" y="253"/>
                    <a:pt x="307" y="245"/>
                    <a:pt x="294" y="239"/>
                  </a:cubicBezTo>
                  <a:cubicBezTo>
                    <a:pt x="282" y="234"/>
                    <a:pt x="267" y="231"/>
                    <a:pt x="250" y="231"/>
                  </a:cubicBezTo>
                  <a:cubicBezTo>
                    <a:pt x="223" y="231"/>
                    <a:pt x="200" y="237"/>
                    <a:pt x="181" y="249"/>
                  </a:cubicBezTo>
                  <a:cubicBezTo>
                    <a:pt x="162" y="261"/>
                    <a:pt x="146" y="277"/>
                    <a:pt x="133" y="297"/>
                  </a:cubicBezTo>
                  <a:cubicBezTo>
                    <a:pt x="121" y="317"/>
                    <a:pt x="112" y="339"/>
                    <a:pt x="106" y="364"/>
                  </a:cubicBezTo>
                  <a:cubicBezTo>
                    <a:pt x="100" y="389"/>
                    <a:pt x="97" y="413"/>
                    <a:pt x="97" y="437"/>
                  </a:cubicBezTo>
                  <a:cubicBezTo>
                    <a:pt x="97" y="470"/>
                    <a:pt x="105" y="496"/>
                    <a:pt x="122" y="514"/>
                  </a:cubicBezTo>
                  <a:cubicBezTo>
                    <a:pt x="139" y="532"/>
                    <a:pt x="164" y="541"/>
                    <a:pt x="197" y="541"/>
                  </a:cubicBezTo>
                  <a:cubicBezTo>
                    <a:pt x="222" y="541"/>
                    <a:pt x="244" y="534"/>
                    <a:pt x="262" y="521"/>
                  </a:cubicBezTo>
                  <a:cubicBezTo>
                    <a:pt x="281" y="508"/>
                    <a:pt x="296" y="492"/>
                    <a:pt x="309" y="472"/>
                  </a:cubicBezTo>
                  <a:cubicBezTo>
                    <a:pt x="322" y="452"/>
                    <a:pt x="331" y="430"/>
                    <a:pt x="338" y="406"/>
                  </a:cubicBezTo>
                  <a:cubicBezTo>
                    <a:pt x="344" y="381"/>
                    <a:pt x="347" y="358"/>
                    <a:pt x="347" y="3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7" name="Freeform 148"/>
            <p:cNvSpPr>
              <a:spLocks/>
            </p:cNvSpPr>
            <p:nvPr userDrawn="1"/>
          </p:nvSpPr>
          <p:spPr bwMode="auto">
            <a:xfrm>
              <a:off x="4700588" y="1865313"/>
              <a:ext cx="95250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41" y="0"/>
                </a:cxn>
                <a:cxn ang="0">
                  <a:pos x="427" y="452"/>
                </a:cxn>
                <a:cxn ang="0">
                  <a:pos x="428" y="452"/>
                </a:cxn>
                <a:cxn ang="0">
                  <a:pos x="521" y="0"/>
                </a:cxn>
                <a:cxn ang="0">
                  <a:pos x="627" y="0"/>
                </a:cxn>
                <a:cxn ang="0">
                  <a:pos x="501" y="605"/>
                </a:cxn>
                <a:cxn ang="0">
                  <a:pos x="385" y="605"/>
                </a:cxn>
                <a:cxn ang="0">
                  <a:pos x="199" y="156"/>
                </a:cxn>
                <a:cxn ang="0">
                  <a:pos x="197" y="156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627" h="605">
                  <a:moveTo>
                    <a:pt x="125" y="0"/>
                  </a:moveTo>
                  <a:lnTo>
                    <a:pt x="241" y="0"/>
                  </a:lnTo>
                  <a:lnTo>
                    <a:pt x="427" y="452"/>
                  </a:lnTo>
                  <a:lnTo>
                    <a:pt x="428" y="452"/>
                  </a:lnTo>
                  <a:lnTo>
                    <a:pt x="521" y="0"/>
                  </a:lnTo>
                  <a:lnTo>
                    <a:pt x="627" y="0"/>
                  </a:lnTo>
                  <a:lnTo>
                    <a:pt x="501" y="605"/>
                  </a:lnTo>
                  <a:lnTo>
                    <a:pt x="385" y="605"/>
                  </a:lnTo>
                  <a:lnTo>
                    <a:pt x="199" y="156"/>
                  </a:lnTo>
                  <a:lnTo>
                    <a:pt x="197" y="156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8" name="Freeform 149"/>
            <p:cNvSpPr>
              <a:spLocks noEditPoints="1"/>
            </p:cNvSpPr>
            <p:nvPr userDrawn="1"/>
          </p:nvSpPr>
          <p:spPr bwMode="auto">
            <a:xfrm>
              <a:off x="4795838" y="18891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9" name="Freeform 150"/>
            <p:cNvSpPr>
              <a:spLocks/>
            </p:cNvSpPr>
            <p:nvPr userDrawn="1"/>
          </p:nvSpPr>
          <p:spPr bwMode="auto">
            <a:xfrm>
              <a:off x="4868863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0" name="Freeform 151"/>
            <p:cNvSpPr>
              <a:spLocks noEditPoints="1"/>
            </p:cNvSpPr>
            <p:nvPr userDrawn="1"/>
          </p:nvSpPr>
          <p:spPr bwMode="auto">
            <a:xfrm>
              <a:off x="4938713" y="1889125"/>
              <a:ext cx="77788" cy="95250"/>
            </a:xfrm>
            <a:custGeom>
              <a:avLst/>
              <a:gdLst/>
              <a:ahLst/>
              <a:cxnLst>
                <a:cxn ang="0">
                  <a:pos x="170" y="273"/>
                </a:cxn>
                <a:cxn ang="0">
                  <a:pos x="175" y="317"/>
                </a:cxn>
                <a:cxn ang="0">
                  <a:pos x="192" y="353"/>
                </a:cxn>
                <a:cxn ang="0">
                  <a:pos x="222" y="377"/>
                </a:cxn>
                <a:cxn ang="0">
                  <a:pos x="266" y="386"/>
                </a:cxn>
                <a:cxn ang="0">
                  <a:pos x="333" y="369"/>
                </a:cxn>
                <a:cxn ang="0">
                  <a:pos x="380" y="323"/>
                </a:cxn>
                <a:cxn ang="0">
                  <a:pos x="407" y="260"/>
                </a:cxn>
                <a:cxn ang="0">
                  <a:pos x="416" y="191"/>
                </a:cxn>
                <a:cxn ang="0">
                  <a:pos x="410" y="146"/>
                </a:cxn>
                <a:cxn ang="0">
                  <a:pos x="393" y="110"/>
                </a:cxn>
                <a:cxn ang="0">
                  <a:pos x="363" y="85"/>
                </a:cxn>
                <a:cxn ang="0">
                  <a:pos x="319" y="76"/>
                </a:cxn>
                <a:cxn ang="0">
                  <a:pos x="252" y="94"/>
                </a:cxn>
                <a:cxn ang="0">
                  <a:pos x="206" y="140"/>
                </a:cxn>
                <a:cxn ang="0">
                  <a:pos x="178" y="204"/>
                </a:cxn>
                <a:cxn ang="0">
                  <a:pos x="170" y="273"/>
                </a:cxn>
                <a:cxn ang="0">
                  <a:pos x="124" y="12"/>
                </a:cxn>
                <a:cxn ang="0">
                  <a:pos x="220" y="12"/>
                </a:cxn>
                <a:cxn ang="0">
                  <a:pos x="207" y="68"/>
                </a:cxn>
                <a:cxn ang="0">
                  <a:pos x="209" y="69"/>
                </a:cxn>
                <a:cxn ang="0">
                  <a:pos x="269" y="18"/>
                </a:cxn>
                <a:cxn ang="0">
                  <a:pos x="347" y="0"/>
                </a:cxn>
                <a:cxn ang="0">
                  <a:pos x="419" y="14"/>
                </a:cxn>
                <a:cxn ang="0">
                  <a:pos x="471" y="51"/>
                </a:cxn>
                <a:cxn ang="0">
                  <a:pos x="502" y="109"/>
                </a:cxn>
                <a:cxn ang="0">
                  <a:pos x="513" y="181"/>
                </a:cxn>
                <a:cxn ang="0">
                  <a:pos x="499" y="282"/>
                </a:cxn>
                <a:cxn ang="0">
                  <a:pos x="458" y="372"/>
                </a:cxn>
                <a:cxn ang="0">
                  <a:pos x="388" y="437"/>
                </a:cxn>
                <a:cxn ang="0">
                  <a:pos x="289" y="462"/>
                </a:cxn>
                <a:cxn ang="0">
                  <a:pos x="203" y="445"/>
                </a:cxn>
                <a:cxn ang="0">
                  <a:pos x="145" y="382"/>
                </a:cxn>
                <a:cxn ang="0">
                  <a:pos x="144" y="382"/>
                </a:cxn>
                <a:cxn ang="0">
                  <a:pos x="96" y="612"/>
                </a:cxn>
                <a:cxn ang="0">
                  <a:pos x="0" y="612"/>
                </a:cxn>
                <a:cxn ang="0">
                  <a:pos x="124" y="12"/>
                </a:cxn>
              </a:cxnLst>
              <a:rect l="0" t="0" r="r" b="b"/>
              <a:pathLst>
                <a:path w="513" h="612">
                  <a:moveTo>
                    <a:pt x="170" y="273"/>
                  </a:moveTo>
                  <a:cubicBezTo>
                    <a:pt x="170" y="289"/>
                    <a:pt x="171" y="304"/>
                    <a:pt x="175" y="317"/>
                  </a:cubicBezTo>
                  <a:cubicBezTo>
                    <a:pt x="179" y="331"/>
                    <a:pt x="184" y="343"/>
                    <a:pt x="192" y="353"/>
                  </a:cubicBezTo>
                  <a:cubicBezTo>
                    <a:pt x="200" y="363"/>
                    <a:pt x="210" y="371"/>
                    <a:pt x="222" y="377"/>
                  </a:cubicBezTo>
                  <a:cubicBezTo>
                    <a:pt x="234" y="383"/>
                    <a:pt x="249" y="386"/>
                    <a:pt x="266" y="386"/>
                  </a:cubicBezTo>
                  <a:cubicBezTo>
                    <a:pt x="292" y="386"/>
                    <a:pt x="315" y="380"/>
                    <a:pt x="333" y="369"/>
                  </a:cubicBezTo>
                  <a:cubicBezTo>
                    <a:pt x="352" y="357"/>
                    <a:pt x="368" y="342"/>
                    <a:pt x="380" y="323"/>
                  </a:cubicBezTo>
                  <a:cubicBezTo>
                    <a:pt x="392" y="304"/>
                    <a:pt x="401" y="284"/>
                    <a:pt x="407" y="260"/>
                  </a:cubicBezTo>
                  <a:cubicBezTo>
                    <a:pt x="413" y="237"/>
                    <a:pt x="416" y="214"/>
                    <a:pt x="416" y="191"/>
                  </a:cubicBezTo>
                  <a:cubicBezTo>
                    <a:pt x="416" y="175"/>
                    <a:pt x="414" y="160"/>
                    <a:pt x="410" y="146"/>
                  </a:cubicBezTo>
                  <a:cubicBezTo>
                    <a:pt x="407" y="132"/>
                    <a:pt x="401" y="120"/>
                    <a:pt x="393" y="110"/>
                  </a:cubicBezTo>
                  <a:cubicBezTo>
                    <a:pt x="385" y="99"/>
                    <a:pt x="375" y="91"/>
                    <a:pt x="363" y="85"/>
                  </a:cubicBezTo>
                  <a:cubicBezTo>
                    <a:pt x="351" y="79"/>
                    <a:pt x="336" y="76"/>
                    <a:pt x="319" y="76"/>
                  </a:cubicBezTo>
                  <a:cubicBezTo>
                    <a:pt x="293" y="76"/>
                    <a:pt x="271" y="82"/>
                    <a:pt x="252" y="94"/>
                  </a:cubicBezTo>
                  <a:cubicBezTo>
                    <a:pt x="233" y="106"/>
                    <a:pt x="218" y="121"/>
                    <a:pt x="206" y="140"/>
                  </a:cubicBezTo>
                  <a:cubicBezTo>
                    <a:pt x="193" y="159"/>
                    <a:pt x="184" y="180"/>
                    <a:pt x="178" y="204"/>
                  </a:cubicBezTo>
                  <a:cubicBezTo>
                    <a:pt x="172" y="227"/>
                    <a:pt x="170" y="250"/>
                    <a:pt x="170" y="273"/>
                  </a:cubicBezTo>
                  <a:close/>
                  <a:moveTo>
                    <a:pt x="124" y="12"/>
                  </a:moveTo>
                  <a:lnTo>
                    <a:pt x="220" y="12"/>
                  </a:lnTo>
                  <a:lnTo>
                    <a:pt x="207" y="68"/>
                  </a:lnTo>
                  <a:lnTo>
                    <a:pt x="209" y="69"/>
                  </a:lnTo>
                  <a:cubicBezTo>
                    <a:pt x="224" y="47"/>
                    <a:pt x="244" y="30"/>
                    <a:pt x="269" y="18"/>
                  </a:cubicBezTo>
                  <a:cubicBezTo>
                    <a:pt x="294" y="6"/>
                    <a:pt x="320" y="0"/>
                    <a:pt x="347" y="0"/>
                  </a:cubicBezTo>
                  <a:cubicBezTo>
                    <a:pt x="374" y="0"/>
                    <a:pt x="398" y="5"/>
                    <a:pt x="419" y="14"/>
                  </a:cubicBezTo>
                  <a:cubicBezTo>
                    <a:pt x="440" y="23"/>
                    <a:pt x="457" y="35"/>
                    <a:pt x="471" y="51"/>
                  </a:cubicBezTo>
                  <a:cubicBezTo>
                    <a:pt x="485" y="67"/>
                    <a:pt x="495" y="87"/>
                    <a:pt x="502" y="109"/>
                  </a:cubicBezTo>
                  <a:cubicBezTo>
                    <a:pt x="509" y="131"/>
                    <a:pt x="513" y="155"/>
                    <a:pt x="513" y="181"/>
                  </a:cubicBezTo>
                  <a:cubicBezTo>
                    <a:pt x="513" y="215"/>
                    <a:pt x="508" y="248"/>
                    <a:pt x="499" y="282"/>
                  </a:cubicBezTo>
                  <a:cubicBezTo>
                    <a:pt x="490" y="315"/>
                    <a:pt x="477" y="346"/>
                    <a:pt x="458" y="372"/>
                  </a:cubicBezTo>
                  <a:cubicBezTo>
                    <a:pt x="439" y="399"/>
                    <a:pt x="416" y="420"/>
                    <a:pt x="388" y="437"/>
                  </a:cubicBezTo>
                  <a:cubicBezTo>
                    <a:pt x="359" y="454"/>
                    <a:pt x="326" y="462"/>
                    <a:pt x="289" y="462"/>
                  </a:cubicBezTo>
                  <a:cubicBezTo>
                    <a:pt x="256" y="462"/>
                    <a:pt x="228" y="456"/>
                    <a:pt x="203" y="445"/>
                  </a:cubicBezTo>
                  <a:cubicBezTo>
                    <a:pt x="178" y="434"/>
                    <a:pt x="159" y="413"/>
                    <a:pt x="145" y="382"/>
                  </a:cubicBezTo>
                  <a:lnTo>
                    <a:pt x="144" y="382"/>
                  </a:lnTo>
                  <a:lnTo>
                    <a:pt x="96" y="612"/>
                  </a:lnTo>
                  <a:lnTo>
                    <a:pt x="0" y="612"/>
                  </a:lnTo>
                  <a:lnTo>
                    <a:pt x="1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1" name="Freeform 152"/>
            <p:cNvSpPr>
              <a:spLocks/>
            </p:cNvSpPr>
            <p:nvPr userDrawn="1"/>
          </p:nvSpPr>
          <p:spPr bwMode="auto">
            <a:xfrm>
              <a:off x="5021263" y="1889125"/>
              <a:ext cx="53975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2" name="Freeform 153"/>
            <p:cNvSpPr>
              <a:spLocks noEditPoints="1"/>
            </p:cNvSpPr>
            <p:nvPr userDrawn="1"/>
          </p:nvSpPr>
          <p:spPr bwMode="auto">
            <a:xfrm>
              <a:off x="5072063" y="1889125"/>
              <a:ext cx="68263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3" name="Freeform 154"/>
            <p:cNvSpPr>
              <a:spLocks/>
            </p:cNvSpPr>
            <p:nvPr userDrawn="1"/>
          </p:nvSpPr>
          <p:spPr bwMode="auto">
            <a:xfrm>
              <a:off x="5149850" y="1865313"/>
              <a:ext cx="49213" cy="93663"/>
            </a:xfrm>
            <a:custGeom>
              <a:avLst/>
              <a:gdLst/>
              <a:ahLst/>
              <a:cxnLst>
                <a:cxn ang="0">
                  <a:pos x="76" y="239"/>
                </a:cxn>
                <a:cxn ang="0">
                  <a:pos x="4" y="239"/>
                </a:cxn>
                <a:cxn ang="0">
                  <a:pos x="19" y="167"/>
                </a:cxn>
                <a:cxn ang="0">
                  <a:pos x="91" y="167"/>
                </a:cxn>
                <a:cxn ang="0">
                  <a:pos x="107" y="98"/>
                </a:cxn>
                <a:cxn ang="0">
                  <a:pos x="132" y="46"/>
                </a:cxn>
                <a:cxn ang="0">
                  <a:pos x="174" y="12"/>
                </a:cxn>
                <a:cxn ang="0">
                  <a:pos x="246" y="0"/>
                </a:cxn>
                <a:cxn ang="0">
                  <a:pos x="283" y="2"/>
                </a:cxn>
                <a:cxn ang="0">
                  <a:pos x="318" y="6"/>
                </a:cxn>
                <a:cxn ang="0">
                  <a:pos x="301" y="79"/>
                </a:cxn>
                <a:cxn ang="0">
                  <a:pos x="264" y="76"/>
                </a:cxn>
                <a:cxn ang="0">
                  <a:pos x="227" y="83"/>
                </a:cxn>
                <a:cxn ang="0">
                  <a:pos x="206" y="102"/>
                </a:cxn>
                <a:cxn ang="0">
                  <a:pos x="196" y="131"/>
                </a:cxn>
                <a:cxn ang="0">
                  <a:pos x="187" y="167"/>
                </a:cxn>
                <a:cxn ang="0">
                  <a:pos x="272" y="167"/>
                </a:cxn>
                <a:cxn ang="0">
                  <a:pos x="257" y="239"/>
                </a:cxn>
                <a:cxn ang="0">
                  <a:pos x="173" y="239"/>
                </a:cxn>
                <a:cxn ang="0">
                  <a:pos x="97" y="605"/>
                </a:cxn>
                <a:cxn ang="0">
                  <a:pos x="0" y="605"/>
                </a:cxn>
                <a:cxn ang="0">
                  <a:pos x="76" y="239"/>
                </a:cxn>
              </a:cxnLst>
              <a:rect l="0" t="0" r="r" b="b"/>
              <a:pathLst>
                <a:path w="318" h="605">
                  <a:moveTo>
                    <a:pt x="76" y="239"/>
                  </a:moveTo>
                  <a:lnTo>
                    <a:pt x="4" y="239"/>
                  </a:lnTo>
                  <a:lnTo>
                    <a:pt x="19" y="167"/>
                  </a:lnTo>
                  <a:lnTo>
                    <a:pt x="91" y="167"/>
                  </a:lnTo>
                  <a:cubicBezTo>
                    <a:pt x="96" y="142"/>
                    <a:pt x="101" y="119"/>
                    <a:pt x="107" y="98"/>
                  </a:cubicBezTo>
                  <a:cubicBezTo>
                    <a:pt x="113" y="78"/>
                    <a:pt x="121" y="60"/>
                    <a:pt x="132" y="46"/>
                  </a:cubicBezTo>
                  <a:cubicBezTo>
                    <a:pt x="142" y="31"/>
                    <a:pt x="156" y="20"/>
                    <a:pt x="174" y="12"/>
                  </a:cubicBezTo>
                  <a:cubicBezTo>
                    <a:pt x="192" y="4"/>
                    <a:pt x="216" y="0"/>
                    <a:pt x="246" y="0"/>
                  </a:cubicBezTo>
                  <a:cubicBezTo>
                    <a:pt x="259" y="0"/>
                    <a:pt x="271" y="1"/>
                    <a:pt x="283" y="2"/>
                  </a:cubicBezTo>
                  <a:cubicBezTo>
                    <a:pt x="295" y="4"/>
                    <a:pt x="306" y="5"/>
                    <a:pt x="318" y="6"/>
                  </a:cubicBezTo>
                  <a:lnTo>
                    <a:pt x="301" y="79"/>
                  </a:lnTo>
                  <a:cubicBezTo>
                    <a:pt x="291" y="77"/>
                    <a:pt x="278" y="76"/>
                    <a:pt x="264" y="76"/>
                  </a:cubicBezTo>
                  <a:cubicBezTo>
                    <a:pt x="248" y="76"/>
                    <a:pt x="235" y="78"/>
                    <a:pt x="227" y="83"/>
                  </a:cubicBezTo>
                  <a:cubicBezTo>
                    <a:pt x="218" y="87"/>
                    <a:pt x="211" y="94"/>
                    <a:pt x="206" y="102"/>
                  </a:cubicBezTo>
                  <a:cubicBezTo>
                    <a:pt x="201" y="110"/>
                    <a:pt x="198" y="120"/>
                    <a:pt x="196" y="131"/>
                  </a:cubicBezTo>
                  <a:cubicBezTo>
                    <a:pt x="193" y="142"/>
                    <a:pt x="191" y="154"/>
                    <a:pt x="187" y="167"/>
                  </a:cubicBezTo>
                  <a:lnTo>
                    <a:pt x="272" y="167"/>
                  </a:lnTo>
                  <a:lnTo>
                    <a:pt x="257" y="239"/>
                  </a:lnTo>
                  <a:lnTo>
                    <a:pt x="173" y="239"/>
                  </a:lnTo>
                  <a:lnTo>
                    <a:pt x="97" y="605"/>
                  </a:lnTo>
                  <a:lnTo>
                    <a:pt x="0" y="605"/>
                  </a:lnTo>
                  <a:lnTo>
                    <a:pt x="76" y="2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4" name="Freeform 155"/>
            <p:cNvSpPr>
              <a:spLocks noEditPoints="1"/>
            </p:cNvSpPr>
            <p:nvPr userDrawn="1"/>
          </p:nvSpPr>
          <p:spPr bwMode="auto">
            <a:xfrm>
              <a:off x="5186363" y="18653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5" name="Freeform 156"/>
            <p:cNvSpPr>
              <a:spLocks/>
            </p:cNvSpPr>
            <p:nvPr userDrawn="1"/>
          </p:nvSpPr>
          <p:spPr bwMode="auto">
            <a:xfrm>
              <a:off x="5221288" y="1871663"/>
              <a:ext cx="42863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6" name="Freeform 157"/>
            <p:cNvSpPr>
              <a:spLocks/>
            </p:cNvSpPr>
            <p:nvPr userDrawn="1"/>
          </p:nvSpPr>
          <p:spPr bwMode="auto">
            <a:xfrm>
              <a:off x="5300663" y="1863725"/>
              <a:ext cx="77788" cy="98425"/>
            </a:xfrm>
            <a:custGeom>
              <a:avLst/>
              <a:gdLst/>
              <a:ahLst/>
              <a:cxnLst>
                <a:cxn ang="0">
                  <a:pos x="103" y="419"/>
                </a:cxn>
                <a:cxn ang="0">
                  <a:pos x="138" y="518"/>
                </a:cxn>
                <a:cxn ang="0">
                  <a:pos x="242" y="547"/>
                </a:cxn>
                <a:cxn ang="0">
                  <a:pos x="287" y="542"/>
                </a:cxn>
                <a:cxn ang="0">
                  <a:pos x="330" y="525"/>
                </a:cxn>
                <a:cxn ang="0">
                  <a:pos x="363" y="495"/>
                </a:cxn>
                <a:cxn ang="0">
                  <a:pos x="376" y="450"/>
                </a:cxn>
                <a:cxn ang="0">
                  <a:pos x="364" y="408"/>
                </a:cxn>
                <a:cxn ang="0">
                  <a:pos x="332" y="380"/>
                </a:cxn>
                <a:cxn ang="0">
                  <a:pos x="285" y="360"/>
                </a:cxn>
                <a:cxn ang="0">
                  <a:pos x="231" y="345"/>
                </a:cxn>
                <a:cxn ang="0">
                  <a:pos x="183" y="330"/>
                </a:cxn>
                <a:cxn ang="0">
                  <a:pos x="129" y="304"/>
                </a:cxn>
                <a:cxn ang="0">
                  <a:pos x="84" y="259"/>
                </a:cxn>
                <a:cxn ang="0">
                  <a:pos x="66" y="188"/>
                </a:cxn>
                <a:cxn ang="0">
                  <a:pos x="81" y="113"/>
                </a:cxn>
                <a:cxn ang="0">
                  <a:pos x="125" y="53"/>
                </a:cxn>
                <a:cxn ang="0">
                  <a:pos x="196" y="14"/>
                </a:cxn>
                <a:cxn ang="0">
                  <a:pos x="291" y="0"/>
                </a:cxn>
                <a:cxn ang="0">
                  <a:pos x="380" y="10"/>
                </a:cxn>
                <a:cxn ang="0">
                  <a:pos x="452" y="43"/>
                </a:cxn>
                <a:cxn ang="0">
                  <a:pos x="500" y="103"/>
                </a:cxn>
                <a:cxn ang="0">
                  <a:pos x="515" y="193"/>
                </a:cxn>
                <a:cxn ang="0">
                  <a:pos x="413" y="193"/>
                </a:cxn>
                <a:cxn ang="0">
                  <a:pos x="382" y="111"/>
                </a:cxn>
                <a:cxn ang="0">
                  <a:pos x="290" y="86"/>
                </a:cxn>
                <a:cxn ang="0">
                  <a:pos x="259" y="89"/>
                </a:cxn>
                <a:cxn ang="0">
                  <a:pos x="220" y="100"/>
                </a:cxn>
                <a:cxn ang="0">
                  <a:pos x="186" y="127"/>
                </a:cxn>
                <a:cxn ang="0">
                  <a:pos x="172" y="175"/>
                </a:cxn>
                <a:cxn ang="0">
                  <a:pos x="182" y="212"/>
                </a:cxn>
                <a:cxn ang="0">
                  <a:pos x="210" y="236"/>
                </a:cxn>
                <a:cxn ang="0">
                  <a:pos x="250" y="253"/>
                </a:cxn>
                <a:cxn ang="0">
                  <a:pos x="298" y="266"/>
                </a:cxn>
                <a:cxn ang="0">
                  <a:pos x="363" y="284"/>
                </a:cxn>
                <a:cxn ang="0">
                  <a:pos x="422" y="312"/>
                </a:cxn>
                <a:cxn ang="0">
                  <a:pos x="465" y="360"/>
                </a:cxn>
                <a:cxn ang="0">
                  <a:pos x="482" y="437"/>
                </a:cxn>
                <a:cxn ang="0">
                  <a:pos x="468" y="508"/>
                </a:cxn>
                <a:cxn ang="0">
                  <a:pos x="425" y="570"/>
                </a:cxn>
                <a:cxn ang="0">
                  <a:pos x="347" y="616"/>
                </a:cxn>
                <a:cxn ang="0">
                  <a:pos x="230" y="633"/>
                </a:cxn>
                <a:cxn ang="0">
                  <a:pos x="134" y="621"/>
                </a:cxn>
                <a:cxn ang="0">
                  <a:pos x="61" y="583"/>
                </a:cxn>
                <a:cxn ang="0">
                  <a:pos x="15" y="516"/>
                </a:cxn>
                <a:cxn ang="0">
                  <a:pos x="1" y="419"/>
                </a:cxn>
                <a:cxn ang="0">
                  <a:pos x="103" y="419"/>
                </a:cxn>
              </a:cxnLst>
              <a:rect l="0" t="0" r="r" b="b"/>
              <a:pathLst>
                <a:path w="516" h="633">
                  <a:moveTo>
                    <a:pt x="103" y="419"/>
                  </a:moveTo>
                  <a:cubicBezTo>
                    <a:pt x="101" y="466"/>
                    <a:pt x="112" y="499"/>
                    <a:pt x="138" y="518"/>
                  </a:cubicBezTo>
                  <a:cubicBezTo>
                    <a:pt x="163" y="537"/>
                    <a:pt x="198" y="547"/>
                    <a:pt x="242" y="547"/>
                  </a:cubicBezTo>
                  <a:cubicBezTo>
                    <a:pt x="256" y="547"/>
                    <a:pt x="271" y="545"/>
                    <a:pt x="287" y="542"/>
                  </a:cubicBezTo>
                  <a:cubicBezTo>
                    <a:pt x="303" y="539"/>
                    <a:pt x="317" y="533"/>
                    <a:pt x="330" y="525"/>
                  </a:cubicBezTo>
                  <a:cubicBezTo>
                    <a:pt x="343" y="518"/>
                    <a:pt x="354" y="508"/>
                    <a:pt x="363" y="495"/>
                  </a:cubicBezTo>
                  <a:cubicBezTo>
                    <a:pt x="372" y="483"/>
                    <a:pt x="376" y="468"/>
                    <a:pt x="376" y="450"/>
                  </a:cubicBezTo>
                  <a:cubicBezTo>
                    <a:pt x="376" y="434"/>
                    <a:pt x="372" y="419"/>
                    <a:pt x="364" y="408"/>
                  </a:cubicBezTo>
                  <a:cubicBezTo>
                    <a:pt x="356" y="397"/>
                    <a:pt x="345" y="387"/>
                    <a:pt x="332" y="380"/>
                  </a:cubicBezTo>
                  <a:cubicBezTo>
                    <a:pt x="318" y="372"/>
                    <a:pt x="303" y="366"/>
                    <a:pt x="285" y="360"/>
                  </a:cubicBezTo>
                  <a:cubicBezTo>
                    <a:pt x="268" y="355"/>
                    <a:pt x="250" y="350"/>
                    <a:pt x="231" y="345"/>
                  </a:cubicBezTo>
                  <a:cubicBezTo>
                    <a:pt x="218" y="341"/>
                    <a:pt x="202" y="336"/>
                    <a:pt x="183" y="330"/>
                  </a:cubicBezTo>
                  <a:cubicBezTo>
                    <a:pt x="164" y="324"/>
                    <a:pt x="146" y="315"/>
                    <a:pt x="129" y="304"/>
                  </a:cubicBezTo>
                  <a:cubicBezTo>
                    <a:pt x="111" y="293"/>
                    <a:pt x="96" y="278"/>
                    <a:pt x="84" y="259"/>
                  </a:cubicBezTo>
                  <a:cubicBezTo>
                    <a:pt x="72" y="240"/>
                    <a:pt x="66" y="217"/>
                    <a:pt x="66" y="188"/>
                  </a:cubicBezTo>
                  <a:cubicBezTo>
                    <a:pt x="66" y="161"/>
                    <a:pt x="71" y="136"/>
                    <a:pt x="81" y="113"/>
                  </a:cubicBezTo>
                  <a:cubicBezTo>
                    <a:pt x="91" y="89"/>
                    <a:pt x="106" y="70"/>
                    <a:pt x="125" y="53"/>
                  </a:cubicBezTo>
                  <a:cubicBezTo>
                    <a:pt x="145" y="36"/>
                    <a:pt x="168" y="23"/>
                    <a:pt x="196" y="14"/>
                  </a:cubicBezTo>
                  <a:cubicBezTo>
                    <a:pt x="224" y="5"/>
                    <a:pt x="256" y="0"/>
                    <a:pt x="291" y="0"/>
                  </a:cubicBezTo>
                  <a:cubicBezTo>
                    <a:pt x="323" y="0"/>
                    <a:pt x="353" y="3"/>
                    <a:pt x="380" y="10"/>
                  </a:cubicBezTo>
                  <a:cubicBezTo>
                    <a:pt x="408" y="17"/>
                    <a:pt x="432" y="28"/>
                    <a:pt x="452" y="43"/>
                  </a:cubicBezTo>
                  <a:cubicBezTo>
                    <a:pt x="473" y="58"/>
                    <a:pt x="488" y="78"/>
                    <a:pt x="500" y="103"/>
                  </a:cubicBezTo>
                  <a:cubicBezTo>
                    <a:pt x="511" y="127"/>
                    <a:pt x="516" y="157"/>
                    <a:pt x="515" y="193"/>
                  </a:cubicBezTo>
                  <a:lnTo>
                    <a:pt x="413" y="193"/>
                  </a:lnTo>
                  <a:cubicBezTo>
                    <a:pt x="412" y="155"/>
                    <a:pt x="402" y="128"/>
                    <a:pt x="382" y="111"/>
                  </a:cubicBezTo>
                  <a:cubicBezTo>
                    <a:pt x="361" y="94"/>
                    <a:pt x="331" y="86"/>
                    <a:pt x="290" y="86"/>
                  </a:cubicBezTo>
                  <a:cubicBezTo>
                    <a:pt x="282" y="86"/>
                    <a:pt x="272" y="87"/>
                    <a:pt x="259" y="89"/>
                  </a:cubicBezTo>
                  <a:cubicBezTo>
                    <a:pt x="246" y="90"/>
                    <a:pt x="233" y="94"/>
                    <a:pt x="220" y="100"/>
                  </a:cubicBezTo>
                  <a:cubicBezTo>
                    <a:pt x="207" y="107"/>
                    <a:pt x="196" y="115"/>
                    <a:pt x="186" y="127"/>
                  </a:cubicBezTo>
                  <a:cubicBezTo>
                    <a:pt x="177" y="139"/>
                    <a:pt x="172" y="155"/>
                    <a:pt x="172" y="175"/>
                  </a:cubicBezTo>
                  <a:cubicBezTo>
                    <a:pt x="172" y="190"/>
                    <a:pt x="175" y="202"/>
                    <a:pt x="182" y="212"/>
                  </a:cubicBezTo>
                  <a:cubicBezTo>
                    <a:pt x="189" y="222"/>
                    <a:pt x="198" y="230"/>
                    <a:pt x="210" y="236"/>
                  </a:cubicBezTo>
                  <a:cubicBezTo>
                    <a:pt x="221" y="243"/>
                    <a:pt x="235" y="248"/>
                    <a:pt x="250" y="253"/>
                  </a:cubicBezTo>
                  <a:cubicBezTo>
                    <a:pt x="265" y="257"/>
                    <a:pt x="281" y="262"/>
                    <a:pt x="298" y="266"/>
                  </a:cubicBezTo>
                  <a:cubicBezTo>
                    <a:pt x="320" y="271"/>
                    <a:pt x="341" y="277"/>
                    <a:pt x="363" y="284"/>
                  </a:cubicBezTo>
                  <a:cubicBezTo>
                    <a:pt x="385" y="290"/>
                    <a:pt x="405" y="300"/>
                    <a:pt x="422" y="312"/>
                  </a:cubicBezTo>
                  <a:cubicBezTo>
                    <a:pt x="440" y="324"/>
                    <a:pt x="454" y="341"/>
                    <a:pt x="465" y="360"/>
                  </a:cubicBezTo>
                  <a:cubicBezTo>
                    <a:pt x="476" y="380"/>
                    <a:pt x="482" y="406"/>
                    <a:pt x="482" y="437"/>
                  </a:cubicBezTo>
                  <a:cubicBezTo>
                    <a:pt x="482" y="461"/>
                    <a:pt x="477" y="485"/>
                    <a:pt x="468" y="508"/>
                  </a:cubicBezTo>
                  <a:cubicBezTo>
                    <a:pt x="459" y="531"/>
                    <a:pt x="445" y="552"/>
                    <a:pt x="425" y="570"/>
                  </a:cubicBezTo>
                  <a:cubicBezTo>
                    <a:pt x="405" y="589"/>
                    <a:pt x="379" y="604"/>
                    <a:pt x="347" y="616"/>
                  </a:cubicBezTo>
                  <a:cubicBezTo>
                    <a:pt x="315" y="627"/>
                    <a:pt x="276" y="633"/>
                    <a:pt x="230" y="633"/>
                  </a:cubicBezTo>
                  <a:cubicBezTo>
                    <a:pt x="195" y="633"/>
                    <a:pt x="163" y="629"/>
                    <a:pt x="134" y="621"/>
                  </a:cubicBezTo>
                  <a:cubicBezTo>
                    <a:pt x="105" y="613"/>
                    <a:pt x="81" y="600"/>
                    <a:pt x="61" y="583"/>
                  </a:cubicBezTo>
                  <a:cubicBezTo>
                    <a:pt x="41" y="565"/>
                    <a:pt x="25" y="543"/>
                    <a:pt x="15" y="516"/>
                  </a:cubicBezTo>
                  <a:cubicBezTo>
                    <a:pt x="5" y="489"/>
                    <a:pt x="0" y="457"/>
                    <a:pt x="1" y="419"/>
                  </a:cubicBezTo>
                  <a:lnTo>
                    <a:pt x="103" y="4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7" name="Freeform 158"/>
            <p:cNvSpPr>
              <a:spLocks/>
            </p:cNvSpPr>
            <p:nvPr userDrawn="1"/>
          </p:nvSpPr>
          <p:spPr bwMode="auto">
            <a:xfrm>
              <a:off x="5384800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8" name="Freeform 159"/>
            <p:cNvSpPr>
              <a:spLocks/>
            </p:cNvSpPr>
            <p:nvPr userDrawn="1"/>
          </p:nvSpPr>
          <p:spPr bwMode="auto">
            <a:xfrm>
              <a:off x="5427663" y="18923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9" name="Freeform 160"/>
            <p:cNvSpPr>
              <a:spLocks noEditPoints="1"/>
            </p:cNvSpPr>
            <p:nvPr userDrawn="1"/>
          </p:nvSpPr>
          <p:spPr bwMode="auto">
            <a:xfrm>
              <a:off x="5500688" y="1865313"/>
              <a:ext cx="79375" cy="95250"/>
            </a:xfrm>
            <a:custGeom>
              <a:avLst/>
              <a:gdLst/>
              <a:ahLst/>
              <a:cxnLst>
                <a:cxn ang="0">
                  <a:pos x="388" y="605"/>
                </a:cxn>
                <a:cxn ang="0">
                  <a:pos x="296" y="605"/>
                </a:cxn>
                <a:cxn ang="0">
                  <a:pos x="309" y="546"/>
                </a:cxn>
                <a:cxn ang="0">
                  <a:pos x="307" y="544"/>
                </a:cxn>
                <a:cxn ang="0">
                  <a:pos x="244" y="602"/>
                </a:cxn>
                <a:cxn ang="0">
                  <a:pos x="170" y="617"/>
                </a:cxn>
                <a:cxn ang="0">
                  <a:pos x="123" y="612"/>
                </a:cxn>
                <a:cxn ang="0">
                  <a:pos x="66" y="589"/>
                </a:cxn>
                <a:cxn ang="0">
                  <a:pos x="19" y="535"/>
                </a:cxn>
                <a:cxn ang="0">
                  <a:pos x="0" y="437"/>
                </a:cxn>
                <a:cxn ang="0">
                  <a:pos x="16" y="333"/>
                </a:cxn>
                <a:cxn ang="0">
                  <a:pos x="63" y="243"/>
                </a:cxn>
                <a:cxn ang="0">
                  <a:pos x="137" y="179"/>
                </a:cxn>
                <a:cxn ang="0">
                  <a:pos x="238" y="155"/>
                </a:cxn>
                <a:cxn ang="0">
                  <a:pos x="318" y="171"/>
                </a:cxn>
                <a:cxn ang="0">
                  <a:pos x="370" y="227"/>
                </a:cxn>
                <a:cxn ang="0">
                  <a:pos x="372" y="227"/>
                </a:cxn>
                <a:cxn ang="0">
                  <a:pos x="420" y="0"/>
                </a:cxn>
                <a:cxn ang="0">
                  <a:pos x="517" y="0"/>
                </a:cxn>
                <a:cxn ang="0">
                  <a:pos x="388" y="605"/>
                </a:cxn>
                <a:cxn ang="0">
                  <a:pos x="347" y="336"/>
                </a:cxn>
                <a:cxn ang="0">
                  <a:pos x="341" y="296"/>
                </a:cxn>
                <a:cxn ang="0">
                  <a:pos x="324" y="262"/>
                </a:cxn>
                <a:cxn ang="0">
                  <a:pos x="294" y="239"/>
                </a:cxn>
                <a:cxn ang="0">
                  <a:pos x="250" y="231"/>
                </a:cxn>
                <a:cxn ang="0">
                  <a:pos x="181" y="249"/>
                </a:cxn>
                <a:cxn ang="0">
                  <a:pos x="133" y="297"/>
                </a:cxn>
                <a:cxn ang="0">
                  <a:pos x="106" y="364"/>
                </a:cxn>
                <a:cxn ang="0">
                  <a:pos x="97" y="437"/>
                </a:cxn>
                <a:cxn ang="0">
                  <a:pos x="122" y="514"/>
                </a:cxn>
                <a:cxn ang="0">
                  <a:pos x="197" y="541"/>
                </a:cxn>
                <a:cxn ang="0">
                  <a:pos x="262" y="521"/>
                </a:cxn>
                <a:cxn ang="0">
                  <a:pos x="309" y="472"/>
                </a:cxn>
                <a:cxn ang="0">
                  <a:pos x="338" y="406"/>
                </a:cxn>
                <a:cxn ang="0">
                  <a:pos x="347" y="336"/>
                </a:cxn>
              </a:cxnLst>
              <a:rect l="0" t="0" r="r" b="b"/>
              <a:pathLst>
                <a:path w="517" h="617">
                  <a:moveTo>
                    <a:pt x="388" y="605"/>
                  </a:moveTo>
                  <a:lnTo>
                    <a:pt x="296" y="605"/>
                  </a:lnTo>
                  <a:lnTo>
                    <a:pt x="309" y="546"/>
                  </a:lnTo>
                  <a:lnTo>
                    <a:pt x="307" y="544"/>
                  </a:lnTo>
                  <a:cubicBezTo>
                    <a:pt x="288" y="573"/>
                    <a:pt x="267" y="592"/>
                    <a:pt x="244" y="602"/>
                  </a:cubicBezTo>
                  <a:cubicBezTo>
                    <a:pt x="221" y="612"/>
                    <a:pt x="196" y="617"/>
                    <a:pt x="170" y="617"/>
                  </a:cubicBezTo>
                  <a:cubicBezTo>
                    <a:pt x="158" y="617"/>
                    <a:pt x="142" y="615"/>
                    <a:pt x="123" y="612"/>
                  </a:cubicBezTo>
                  <a:cubicBezTo>
                    <a:pt x="104" y="609"/>
                    <a:pt x="85" y="601"/>
                    <a:pt x="66" y="589"/>
                  </a:cubicBezTo>
                  <a:cubicBezTo>
                    <a:pt x="48" y="576"/>
                    <a:pt x="32" y="559"/>
                    <a:pt x="19" y="535"/>
                  </a:cubicBezTo>
                  <a:cubicBezTo>
                    <a:pt x="6" y="511"/>
                    <a:pt x="0" y="479"/>
                    <a:pt x="0" y="437"/>
                  </a:cubicBezTo>
                  <a:cubicBezTo>
                    <a:pt x="0" y="402"/>
                    <a:pt x="5" y="367"/>
                    <a:pt x="16" y="333"/>
                  </a:cubicBezTo>
                  <a:cubicBezTo>
                    <a:pt x="27" y="300"/>
                    <a:pt x="42" y="270"/>
                    <a:pt x="63" y="243"/>
                  </a:cubicBezTo>
                  <a:cubicBezTo>
                    <a:pt x="83" y="217"/>
                    <a:pt x="108" y="195"/>
                    <a:pt x="137" y="179"/>
                  </a:cubicBezTo>
                  <a:cubicBezTo>
                    <a:pt x="167" y="163"/>
                    <a:pt x="200" y="155"/>
                    <a:pt x="238" y="155"/>
                  </a:cubicBezTo>
                  <a:cubicBezTo>
                    <a:pt x="267" y="155"/>
                    <a:pt x="294" y="160"/>
                    <a:pt x="318" y="171"/>
                  </a:cubicBezTo>
                  <a:cubicBezTo>
                    <a:pt x="341" y="182"/>
                    <a:pt x="359" y="200"/>
                    <a:pt x="370" y="227"/>
                  </a:cubicBezTo>
                  <a:lnTo>
                    <a:pt x="372" y="227"/>
                  </a:lnTo>
                  <a:lnTo>
                    <a:pt x="420" y="0"/>
                  </a:lnTo>
                  <a:lnTo>
                    <a:pt x="517" y="0"/>
                  </a:lnTo>
                  <a:lnTo>
                    <a:pt x="388" y="605"/>
                  </a:lnTo>
                  <a:close/>
                  <a:moveTo>
                    <a:pt x="347" y="336"/>
                  </a:moveTo>
                  <a:cubicBezTo>
                    <a:pt x="347" y="322"/>
                    <a:pt x="345" y="309"/>
                    <a:pt x="341" y="296"/>
                  </a:cubicBezTo>
                  <a:cubicBezTo>
                    <a:pt x="338" y="283"/>
                    <a:pt x="332" y="271"/>
                    <a:pt x="324" y="262"/>
                  </a:cubicBezTo>
                  <a:cubicBezTo>
                    <a:pt x="317" y="253"/>
                    <a:pt x="307" y="245"/>
                    <a:pt x="294" y="239"/>
                  </a:cubicBezTo>
                  <a:cubicBezTo>
                    <a:pt x="282" y="234"/>
                    <a:pt x="267" y="231"/>
                    <a:pt x="250" y="231"/>
                  </a:cubicBezTo>
                  <a:cubicBezTo>
                    <a:pt x="223" y="231"/>
                    <a:pt x="200" y="237"/>
                    <a:pt x="181" y="249"/>
                  </a:cubicBezTo>
                  <a:cubicBezTo>
                    <a:pt x="162" y="261"/>
                    <a:pt x="146" y="277"/>
                    <a:pt x="133" y="297"/>
                  </a:cubicBezTo>
                  <a:cubicBezTo>
                    <a:pt x="121" y="317"/>
                    <a:pt x="112" y="339"/>
                    <a:pt x="106" y="364"/>
                  </a:cubicBezTo>
                  <a:cubicBezTo>
                    <a:pt x="100" y="389"/>
                    <a:pt x="97" y="413"/>
                    <a:pt x="97" y="437"/>
                  </a:cubicBezTo>
                  <a:cubicBezTo>
                    <a:pt x="97" y="470"/>
                    <a:pt x="105" y="496"/>
                    <a:pt x="122" y="514"/>
                  </a:cubicBezTo>
                  <a:cubicBezTo>
                    <a:pt x="139" y="532"/>
                    <a:pt x="164" y="541"/>
                    <a:pt x="197" y="541"/>
                  </a:cubicBezTo>
                  <a:cubicBezTo>
                    <a:pt x="222" y="541"/>
                    <a:pt x="244" y="534"/>
                    <a:pt x="262" y="521"/>
                  </a:cubicBezTo>
                  <a:cubicBezTo>
                    <a:pt x="281" y="508"/>
                    <a:pt x="296" y="492"/>
                    <a:pt x="309" y="472"/>
                  </a:cubicBezTo>
                  <a:cubicBezTo>
                    <a:pt x="322" y="452"/>
                    <a:pt x="331" y="430"/>
                    <a:pt x="338" y="406"/>
                  </a:cubicBezTo>
                  <a:cubicBezTo>
                    <a:pt x="344" y="381"/>
                    <a:pt x="347" y="358"/>
                    <a:pt x="347" y="3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0" name="Freeform 161"/>
            <p:cNvSpPr>
              <a:spLocks noEditPoints="1"/>
            </p:cNvSpPr>
            <p:nvPr userDrawn="1"/>
          </p:nvSpPr>
          <p:spPr bwMode="auto">
            <a:xfrm>
              <a:off x="5576888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1" name="Freeform 162"/>
            <p:cNvSpPr>
              <a:spLocks noEditPoints="1"/>
            </p:cNvSpPr>
            <p:nvPr userDrawn="1"/>
          </p:nvSpPr>
          <p:spPr bwMode="auto">
            <a:xfrm>
              <a:off x="5610225" y="18891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2" name="Freeform 163"/>
            <p:cNvSpPr>
              <a:spLocks/>
            </p:cNvSpPr>
            <p:nvPr userDrawn="1"/>
          </p:nvSpPr>
          <p:spPr bwMode="auto">
            <a:xfrm>
              <a:off x="5680075" y="18891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oup 362"/>
          <p:cNvGrpSpPr/>
          <p:nvPr/>
        </p:nvGrpSpPr>
        <p:grpSpPr>
          <a:xfrm>
            <a:off x="528638" y="404813"/>
            <a:ext cx="2455862" cy="485775"/>
            <a:chOff x="528638" y="404813"/>
            <a:chExt cx="2455862" cy="485775"/>
          </a:xfrm>
        </p:grpSpPr>
        <p:sp>
          <p:nvSpPr>
            <p:cNvPr id="1254" name="AutoShape 165"/>
            <p:cNvSpPr>
              <a:spLocks noChangeAspect="1" noChangeArrowheads="1" noTextEdit="1"/>
            </p:cNvSpPr>
            <p:nvPr userDrawn="1"/>
          </p:nvSpPr>
          <p:spPr bwMode="auto">
            <a:xfrm>
              <a:off x="528638" y="404813"/>
              <a:ext cx="2455862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5" name="Rectangle 167"/>
            <p:cNvSpPr>
              <a:spLocks noChangeArrowheads="1"/>
            </p:cNvSpPr>
            <p:nvPr userDrawn="1"/>
          </p:nvSpPr>
          <p:spPr bwMode="auto">
            <a:xfrm>
              <a:off x="528638" y="404813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6" name="Freeform 168"/>
            <p:cNvSpPr>
              <a:spLocks/>
            </p:cNvSpPr>
            <p:nvPr userDrawn="1"/>
          </p:nvSpPr>
          <p:spPr bwMode="auto">
            <a:xfrm>
              <a:off x="741363" y="452438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7" name="Freeform 169"/>
            <p:cNvSpPr>
              <a:spLocks/>
            </p:cNvSpPr>
            <p:nvPr userDrawn="1"/>
          </p:nvSpPr>
          <p:spPr bwMode="auto">
            <a:xfrm>
              <a:off x="838200" y="452438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8" name="Freeform 170"/>
            <p:cNvSpPr>
              <a:spLocks/>
            </p:cNvSpPr>
            <p:nvPr userDrawn="1"/>
          </p:nvSpPr>
          <p:spPr bwMode="auto">
            <a:xfrm>
              <a:off x="549275" y="452438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9" name="Freeform 171"/>
            <p:cNvSpPr>
              <a:spLocks noEditPoints="1"/>
            </p:cNvSpPr>
            <p:nvPr userDrawn="1"/>
          </p:nvSpPr>
          <p:spPr bwMode="auto">
            <a:xfrm>
              <a:off x="1095375" y="452438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0" name="Freeform 172"/>
            <p:cNvSpPr>
              <a:spLocks/>
            </p:cNvSpPr>
            <p:nvPr userDrawn="1"/>
          </p:nvSpPr>
          <p:spPr bwMode="auto">
            <a:xfrm>
              <a:off x="1262063" y="496888"/>
              <a:ext cx="122237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1" name="Freeform 173"/>
            <p:cNvSpPr>
              <a:spLocks/>
            </p:cNvSpPr>
            <p:nvPr userDrawn="1"/>
          </p:nvSpPr>
          <p:spPr bwMode="auto">
            <a:xfrm>
              <a:off x="1400175" y="493713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2" name="Freeform 174"/>
            <p:cNvSpPr>
              <a:spLocks noEditPoints="1"/>
            </p:cNvSpPr>
            <p:nvPr userDrawn="1"/>
          </p:nvSpPr>
          <p:spPr bwMode="auto">
            <a:xfrm>
              <a:off x="1536700" y="452438"/>
              <a:ext cx="46037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3" name="Freeform 175"/>
            <p:cNvSpPr>
              <a:spLocks/>
            </p:cNvSpPr>
            <p:nvPr userDrawn="1"/>
          </p:nvSpPr>
          <p:spPr bwMode="auto">
            <a:xfrm>
              <a:off x="1606550" y="493713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4" name="Freeform 176"/>
            <p:cNvSpPr>
              <a:spLocks noEditPoints="1"/>
            </p:cNvSpPr>
            <p:nvPr userDrawn="1"/>
          </p:nvSpPr>
          <p:spPr bwMode="auto">
            <a:xfrm>
              <a:off x="1747838" y="493713"/>
              <a:ext cx="128587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5" name="Freeform 177"/>
            <p:cNvSpPr>
              <a:spLocks/>
            </p:cNvSpPr>
            <p:nvPr userDrawn="1"/>
          </p:nvSpPr>
          <p:spPr bwMode="auto">
            <a:xfrm>
              <a:off x="1887538" y="493713"/>
              <a:ext cx="119062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6" name="Freeform 178"/>
            <p:cNvSpPr>
              <a:spLocks/>
            </p:cNvSpPr>
            <p:nvPr userDrawn="1"/>
          </p:nvSpPr>
          <p:spPr bwMode="auto">
            <a:xfrm>
              <a:off x="2016125" y="493713"/>
              <a:ext cx="119062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7" name="Freeform 179"/>
            <p:cNvSpPr>
              <a:spLocks/>
            </p:cNvSpPr>
            <p:nvPr userDrawn="1"/>
          </p:nvSpPr>
          <p:spPr bwMode="auto">
            <a:xfrm>
              <a:off x="2216150" y="447676"/>
              <a:ext cx="147637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8" name="Freeform 180"/>
            <p:cNvSpPr>
              <a:spLocks/>
            </p:cNvSpPr>
            <p:nvPr userDrawn="1"/>
          </p:nvSpPr>
          <p:spPr bwMode="auto">
            <a:xfrm>
              <a:off x="2371725" y="493713"/>
              <a:ext cx="125412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9" name="Freeform 181"/>
            <p:cNvSpPr>
              <a:spLocks/>
            </p:cNvSpPr>
            <p:nvPr userDrawn="1"/>
          </p:nvSpPr>
          <p:spPr bwMode="auto">
            <a:xfrm>
              <a:off x="2513013" y="452438"/>
              <a:ext cx="122237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0" name="Freeform 182"/>
            <p:cNvSpPr>
              <a:spLocks noEditPoints="1"/>
            </p:cNvSpPr>
            <p:nvPr userDrawn="1"/>
          </p:nvSpPr>
          <p:spPr bwMode="auto">
            <a:xfrm>
              <a:off x="2651125" y="493713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1" name="Freeform 183"/>
            <p:cNvSpPr>
              <a:spLocks noEditPoints="1"/>
            </p:cNvSpPr>
            <p:nvPr userDrawn="1"/>
          </p:nvSpPr>
          <p:spPr bwMode="auto">
            <a:xfrm>
              <a:off x="2792413" y="493713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2" name="Rectangle 184"/>
            <p:cNvSpPr>
              <a:spLocks noChangeArrowheads="1"/>
            </p:cNvSpPr>
            <p:nvPr userDrawn="1"/>
          </p:nvSpPr>
          <p:spPr bwMode="auto">
            <a:xfrm>
              <a:off x="2938463" y="452438"/>
              <a:ext cx="46037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6171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9469"/>
            <a:ext cx="8229600" cy="1143000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1"/>
            <a:ext cx="8229600" cy="419100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467F"/>
                </a:solidFill>
              </a:defRPr>
            </a:lvl1pPr>
            <a:lvl2pPr>
              <a:defRPr sz="2400">
                <a:solidFill>
                  <a:srgbClr val="00467F"/>
                </a:solidFill>
              </a:defRPr>
            </a:lvl2pPr>
            <a:lvl3pPr>
              <a:defRPr sz="2400">
                <a:solidFill>
                  <a:srgbClr val="00467F"/>
                </a:solidFill>
              </a:defRPr>
            </a:lvl3pPr>
            <a:lvl4pPr>
              <a:defRPr sz="2400">
                <a:solidFill>
                  <a:srgbClr val="00467F"/>
                </a:solidFill>
              </a:defRPr>
            </a:lvl4pPr>
            <a:lvl5pPr>
              <a:defRPr sz="2400">
                <a:solidFill>
                  <a:srgbClr val="0046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7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72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205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5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7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9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1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2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3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4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5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6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7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8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9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0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99682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5547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467F"/>
                </a:solidFill>
              </a:defRPr>
            </a:lvl1pPr>
            <a:lvl2pPr>
              <a:defRPr sz="2000">
                <a:solidFill>
                  <a:srgbClr val="00467F"/>
                </a:solidFill>
              </a:defRPr>
            </a:lvl2pPr>
            <a:lvl3pPr>
              <a:defRPr sz="2000">
                <a:solidFill>
                  <a:srgbClr val="00467F"/>
                </a:solidFill>
              </a:defRPr>
            </a:lvl3pPr>
            <a:lvl4pPr>
              <a:defRPr sz="2000">
                <a:solidFill>
                  <a:srgbClr val="00467F"/>
                </a:solidFill>
              </a:defRPr>
            </a:lvl4pPr>
            <a:lvl5pPr>
              <a:defRPr sz="2000">
                <a:solidFill>
                  <a:srgbClr val="0046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5547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467F"/>
                </a:solidFill>
              </a:defRPr>
            </a:lvl1pPr>
            <a:lvl2pPr>
              <a:defRPr sz="2000">
                <a:solidFill>
                  <a:srgbClr val="00467F"/>
                </a:solidFill>
              </a:defRPr>
            </a:lvl2pPr>
            <a:lvl3pPr>
              <a:defRPr sz="2000">
                <a:solidFill>
                  <a:srgbClr val="00467F"/>
                </a:solidFill>
              </a:defRPr>
            </a:lvl3pPr>
            <a:lvl4pPr>
              <a:defRPr sz="2000">
                <a:solidFill>
                  <a:srgbClr val="00467F"/>
                </a:solidFill>
              </a:defRPr>
            </a:lvl4pPr>
            <a:lvl5pPr>
              <a:defRPr sz="2000">
                <a:solidFill>
                  <a:srgbClr val="0046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0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143395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78770"/>
            <a:ext cx="9144000" cy="87923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8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4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151508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78770"/>
            <a:ext cx="9144000" cy="87923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37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474830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78770"/>
            <a:ext cx="9144000" cy="87923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0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3642035"/>
      </p:ext>
    </p:extLst>
  </p:cSld>
  <p:clrMapOvr>
    <a:masterClrMapping/>
  </p:clrMapOvr>
  <p:transition spd="med"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285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ECB83-7EC3-46FE-9C98-6469907455DA}" type="datetime1">
              <a:rPr lang="en-AU" smtClean="0"/>
              <a:pPr/>
              <a:t>22/08/2023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ED731-D011-4C3E-BAB4-745160936F0A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543800" y="64008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5-</a:t>
            </a:r>
            <a:fld id="{CF393F58-195B-4101-B00B-32CBE5DD6B12}" type="slidenum">
              <a:rPr lang="en-US" sz="1200" baseline="0" smtClean="0">
                <a:effectLst/>
                <a:latin typeface="Arial" pitchFamily="34" charset="0"/>
                <a:cs typeface="Arial" pitchFamily="34" charset="0"/>
              </a:rPr>
              <a:pPr algn="r">
                <a:buNone/>
              </a:pPr>
              <a:t>‹#›</a:t>
            </a:fld>
            <a:endParaRPr lang="en-US" sz="1200" dirty="0"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</p:sldLayoutIdLst>
  <p:transition spd="med"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02165"/>
            <a:ext cx="7315200" cy="1470025"/>
          </a:xfrm>
        </p:spPr>
        <p:txBody>
          <a:bodyPr>
            <a:normAutofit/>
          </a:bodyPr>
          <a:lstStyle/>
          <a:p>
            <a:r>
              <a:rPr lang="en-AU" dirty="0"/>
              <a:t>MGB235 Monitoring and Managing Operational Performance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742812"/>
            <a:ext cx="6400800" cy="990600"/>
          </a:xfrm>
        </p:spPr>
        <p:txBody>
          <a:bodyPr/>
          <a:lstStyle/>
          <a:p>
            <a:r>
              <a:rPr lang="en-AU" dirty="0"/>
              <a:t>Week 5 Service design (including waiting lines and the service experience)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354ED731-D011-4C3E-BAB4-745160936F0A}" type="slidenum">
              <a:rPr lang="en-AU" smtClean="0"/>
              <a:pPr/>
              <a:t>1</a:t>
            </a:fld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635000" y="5148995"/>
            <a:ext cx="7634462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None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Chapter 5:</a:t>
            </a:r>
          </a:p>
          <a:p>
            <a:pPr marL="285750" indent="-285750"/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Russell, Roberta S., and Taylor III, Bernard W. (2017) </a:t>
            </a:r>
            <a:r>
              <a:rPr lang="en-US" sz="16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Operations management,</a:t>
            </a:r>
          </a:p>
          <a:p>
            <a:pPr>
              <a:buNone/>
            </a:pPr>
            <a:r>
              <a:rPr lang="en-US" sz="16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</a:t>
            </a:r>
            <a:r>
              <a:rPr lang="en-US" sz="1600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ed., Hoboken, NJ.</a:t>
            </a:r>
          </a:p>
          <a:p>
            <a:pPr marL="285750" indent="-285750"/>
            <a:r>
              <a:rPr lang="en-US" sz="16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Metters et al Chapter 7 &amp; Hill, Chapter 5 (</a:t>
            </a:r>
            <a:r>
              <a:rPr lang="en-AU" sz="16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on QUT Readings)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1805" y="384144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AU" sz="1800" dirty="0">
                <a:solidFill>
                  <a:schemeClr val="bg1"/>
                </a:solidFill>
                <a:latin typeface="+mn-lt"/>
              </a:rPr>
              <a:t>Dr Kavoos Mohannak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30148-CEC4-4E03-BF9E-100ABABCC7A5}"/>
              </a:ext>
            </a:extLst>
          </p:cNvPr>
          <p:cNvSpPr txBox="1"/>
          <p:nvPr/>
        </p:nvSpPr>
        <p:spPr>
          <a:xfrm>
            <a:off x="635000" y="4484456"/>
            <a:ext cx="8686800" cy="63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buNone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Chapters 4 &amp; 18</a:t>
            </a:r>
          </a:p>
          <a:p>
            <a:pPr lvl="0" algn="l">
              <a:buNone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Stevenson, W.J. (2021) 14</a:t>
            </a:r>
            <a:r>
              <a:rPr lang="en-US" sz="1600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ed. </a:t>
            </a:r>
            <a:r>
              <a:rPr lang="en-US" sz="16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Operations Management, </a:t>
            </a: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McGraw Hill, New York, NY.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Characteristics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Consistent with the organization mission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User-friendly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Robust if variability is a factor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Easy to sustain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Cost-effective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Has value that is obvious to the customer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Has effective linkages between back- and front-of-the-house operations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Has a single, unifying theme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Has design features and checks that will ensure service that is reliable and of high quality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The Well-Designed Service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4504" y="5486400"/>
            <a:ext cx="781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US" b="0" dirty="0"/>
              <a:t>Define the service package in detail</a:t>
            </a:r>
          </a:p>
          <a:p>
            <a:pPr marL="514350" indent="-514350">
              <a:buAutoNum type="arabicPeriod"/>
            </a:pPr>
            <a:r>
              <a:rPr lang="en-US" b="0" dirty="0"/>
              <a:t>Focus on the operation from the customer’s perspective</a:t>
            </a:r>
          </a:p>
          <a:p>
            <a:pPr marL="514350" indent="-514350">
              <a:buAutoNum type="arabicPeriod"/>
            </a:pPr>
            <a:r>
              <a:rPr lang="en-US" b="0" dirty="0"/>
              <a:t>Consider the image that the service package will present both to customers and to prospective customers</a:t>
            </a:r>
          </a:p>
          <a:p>
            <a:pPr marL="514350" indent="-514350">
              <a:buAutoNum type="arabicPeriod"/>
            </a:pPr>
            <a:r>
              <a:rPr lang="en-US" b="0" dirty="0"/>
              <a:t>Recognize that designers’ familiarity with the system may give them a quite different perspective than that of the customer, and take steps to overcome this</a:t>
            </a:r>
          </a:p>
          <a:p>
            <a:pPr marL="514350" indent="-514350">
              <a:buAutoNum type="arabicPeriod"/>
            </a:pPr>
            <a:r>
              <a:rPr lang="en-US" b="0" dirty="0"/>
              <a:t>Make sure that managers are involved and will support the design once it is implemented</a:t>
            </a:r>
          </a:p>
          <a:p>
            <a:pPr marL="514350" indent="-514350">
              <a:buAutoNum type="arabicPeriod"/>
            </a:pPr>
            <a:r>
              <a:rPr lang="en-US" b="0" dirty="0"/>
              <a:t>Define quality for both tangibles and intangibles</a:t>
            </a:r>
          </a:p>
          <a:p>
            <a:pPr marL="514350" indent="-514350">
              <a:buAutoNum type="arabicPeriod"/>
            </a:pPr>
            <a:r>
              <a:rPr lang="en-US" b="0" dirty="0"/>
              <a:t>Make sure that recruitment, training, and reward policies are consistent with service expectations</a:t>
            </a:r>
          </a:p>
          <a:p>
            <a:pPr marL="514350" indent="-514350">
              <a:buAutoNum type="arabicPeriod"/>
            </a:pPr>
            <a:r>
              <a:rPr lang="en-US" b="0" dirty="0"/>
              <a:t>Establish procedures to handle both predictable and unpredictable events</a:t>
            </a:r>
          </a:p>
          <a:p>
            <a:pPr marL="514350" indent="-514350">
              <a:buAutoNum type="arabicPeriod"/>
            </a:pPr>
            <a:r>
              <a:rPr lang="en-US" b="0" dirty="0"/>
              <a:t>Establish system to monitor, maintain, and improve service</a:t>
            </a:r>
          </a:p>
          <a:p>
            <a:pPr marL="514350" indent="-514350">
              <a:buAutoNum type="arabicPeriod"/>
            </a:pPr>
            <a:endParaRPr lang="en-US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Service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9500" y="6350000"/>
            <a:ext cx="781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5204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/>
              <a:t>Effective product and service design can help the organization achieve competitive advantage:</a:t>
            </a:r>
          </a:p>
          <a:p>
            <a:pPr lvl="1" eaLnBrk="1" hangingPunct="1"/>
            <a:r>
              <a:rPr lang="en-US" sz="2000" dirty="0"/>
              <a:t>Packaging products and ancillary services to increase sales</a:t>
            </a:r>
          </a:p>
          <a:p>
            <a:pPr lvl="1" eaLnBrk="1" hangingPunct="1"/>
            <a:r>
              <a:rPr lang="en-US" sz="2000" dirty="0"/>
              <a:t>Using multiple-use platforms</a:t>
            </a:r>
          </a:p>
          <a:p>
            <a:pPr lvl="1" eaLnBrk="1" hangingPunct="1"/>
            <a:r>
              <a:rPr lang="en-US" sz="2000" dirty="0"/>
              <a:t>Implementing tactics that will achieve the benefits of high volume while satisfying customer needs for variety</a:t>
            </a:r>
          </a:p>
          <a:p>
            <a:pPr lvl="1" eaLnBrk="1" hangingPunct="1"/>
            <a:r>
              <a:rPr lang="en-US" sz="2000" dirty="0"/>
              <a:t>Continually monitoring products and services for small improvement opportunities</a:t>
            </a:r>
          </a:p>
          <a:p>
            <a:pPr lvl="1" eaLnBrk="1" hangingPunct="1"/>
            <a:r>
              <a:rPr lang="en-US" sz="2000" dirty="0"/>
              <a:t>Reducing the time it takes to get a new or redesigned product or service to the market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Operations Strategy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81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111760"/>
            <a:ext cx="8458200" cy="792162"/>
          </a:xfrm>
        </p:spPr>
        <p:txBody>
          <a:bodyPr/>
          <a:lstStyle/>
          <a:p>
            <a:r>
              <a:rPr lang="en-US" dirty="0"/>
              <a:t>Service Process Matrix</a:t>
            </a:r>
          </a:p>
        </p:txBody>
      </p:sp>
      <p:pic>
        <p:nvPicPr>
          <p:cNvPr id="2846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914400"/>
            <a:ext cx="7391400" cy="440055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5" name="Rectangle 5"/>
          <p:cNvSpPr>
            <a:spLocks noGrp="1" noChangeArrowheads="1"/>
          </p:cNvSpPr>
          <p:nvPr>
            <p:ph type="title"/>
          </p:nvPr>
        </p:nvSpPr>
        <p:spPr>
          <a:xfrm>
            <a:off x="1244600" y="35560"/>
            <a:ext cx="6629400" cy="914400"/>
          </a:xfrm>
        </p:spPr>
        <p:txBody>
          <a:bodyPr>
            <a:noAutofit/>
          </a:bodyPr>
          <a:lstStyle/>
          <a:p>
            <a:r>
              <a:rPr lang="en-US" dirty="0">
                <a:effectLst/>
              </a:rPr>
              <a:t>High vs. Low Contact Services</a:t>
            </a:r>
          </a:p>
        </p:txBody>
      </p:sp>
      <p:sp>
        <p:nvSpPr>
          <p:cNvPr id="209926" name="Rectangle 6"/>
          <p:cNvSpPr>
            <a:spLocks noGrp="1" noChangeArrowheads="1"/>
          </p:cNvSpPr>
          <p:nvPr>
            <p:ph sz="half" idx="1"/>
          </p:nvPr>
        </p:nvSpPr>
        <p:spPr>
          <a:xfrm>
            <a:off x="762000" y="2168325"/>
            <a:ext cx="1447800" cy="1066800"/>
          </a:xfr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tIns="137160"/>
          <a:lstStyle/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effectLst/>
              </a:rPr>
              <a:t>Facility location</a:t>
            </a:r>
          </a:p>
        </p:txBody>
      </p:sp>
      <p:sp>
        <p:nvSpPr>
          <p:cNvPr id="209927" name="Rectangle 7"/>
          <p:cNvSpPr>
            <a:spLocks noGrp="1" noChangeArrowheads="1"/>
          </p:cNvSpPr>
          <p:nvPr>
            <p:ph sz="half" idx="2"/>
          </p:nvPr>
        </p:nvSpPr>
        <p:spPr>
          <a:xfrm>
            <a:off x="2209800" y="2168325"/>
            <a:ext cx="3124200" cy="1066800"/>
          </a:xfrm>
          <a:solidFill>
            <a:srgbClr val="FFCC99"/>
          </a:solidFill>
          <a:ln>
            <a:solidFill>
              <a:schemeClr val="tx1"/>
            </a:solidFill>
          </a:ln>
        </p:spPr>
        <p:txBody>
          <a:bodyPr tIns="137160"/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effectLst/>
              </a:rPr>
              <a:t>Convenient to customer</a:t>
            </a:r>
          </a:p>
        </p:txBody>
      </p:sp>
      <p:sp>
        <p:nvSpPr>
          <p:cNvPr id="209922" name="Rectangle 2"/>
          <p:cNvSpPr>
            <a:spLocks noChangeArrowheads="1"/>
          </p:cNvSpPr>
          <p:nvPr/>
        </p:nvSpPr>
        <p:spPr bwMode="auto">
          <a:xfrm>
            <a:off x="762000" y="1253925"/>
            <a:ext cx="14478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Design Decision</a:t>
            </a:r>
          </a:p>
        </p:txBody>
      </p:sp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2209800" y="1253925"/>
            <a:ext cx="31242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High-Contact Service</a:t>
            </a: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5334000" y="1253925"/>
            <a:ext cx="30480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Low-Contact Service</a:t>
            </a:r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5334000" y="2168325"/>
            <a:ext cx="3048000" cy="1066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Near labour or transportation source</a:t>
            </a:r>
          </a:p>
        </p:txBody>
      </p:sp>
      <p:sp>
        <p:nvSpPr>
          <p:cNvPr id="209935" name="Rectangle 15"/>
          <p:cNvSpPr>
            <a:spLocks noChangeArrowheads="1"/>
          </p:cNvSpPr>
          <p:nvPr/>
        </p:nvSpPr>
        <p:spPr bwMode="auto">
          <a:xfrm>
            <a:off x="762000" y="3235125"/>
            <a:ext cx="1447800" cy="1752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lnSpc>
                <a:spcPct val="80000"/>
              </a:lnSpc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Facility layout</a:t>
            </a:r>
          </a:p>
        </p:txBody>
      </p:sp>
      <p:sp>
        <p:nvSpPr>
          <p:cNvPr id="209936" name="Rectangle 16"/>
          <p:cNvSpPr>
            <a:spLocks noChangeArrowheads="1"/>
          </p:cNvSpPr>
          <p:nvPr/>
        </p:nvSpPr>
        <p:spPr bwMode="auto">
          <a:xfrm>
            <a:off x="2209800" y="3235125"/>
            <a:ext cx="3124200" cy="17526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Must look presentable, accommodate customer needs, and facilitate interaction with customer</a:t>
            </a:r>
          </a:p>
        </p:txBody>
      </p:sp>
      <p:sp>
        <p:nvSpPr>
          <p:cNvPr id="209937" name="Rectangle 17"/>
          <p:cNvSpPr>
            <a:spLocks noChangeArrowheads="1"/>
          </p:cNvSpPr>
          <p:nvPr/>
        </p:nvSpPr>
        <p:spPr bwMode="auto">
          <a:xfrm>
            <a:off x="5334000" y="3235125"/>
            <a:ext cx="3048000" cy="1752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Designed for efficiency</a:t>
            </a:r>
          </a:p>
        </p:txBody>
      </p:sp>
    </p:spTree>
    <p:extLst>
      <p:ext uri="{BB962C8B-B14F-4D97-AF65-F5344CB8AC3E}">
        <p14:creationId xmlns:p14="http://schemas.microsoft.com/office/powerpoint/2010/main" val="101955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82" name="Rectangle 14"/>
          <p:cNvSpPr>
            <a:spLocks noGrp="1" noChangeArrowheads="1"/>
          </p:cNvSpPr>
          <p:nvPr>
            <p:ph type="title"/>
          </p:nvPr>
        </p:nvSpPr>
        <p:spPr>
          <a:xfrm>
            <a:off x="1224280" y="76200"/>
            <a:ext cx="6705600" cy="838200"/>
          </a:xfrm>
          <a:noFill/>
          <a:ln/>
        </p:spPr>
        <p:txBody>
          <a:bodyPr>
            <a:noAutofit/>
          </a:bodyPr>
          <a:lstStyle/>
          <a:p>
            <a:r>
              <a:rPr lang="en-US" dirty="0"/>
              <a:t>High vs. Low Contact Services</a:t>
            </a:r>
            <a:endParaRPr lang="en-US" sz="4000" dirty="0">
              <a:effectLst/>
            </a:endParaRPr>
          </a:p>
        </p:txBody>
      </p:sp>
      <p:sp>
        <p:nvSpPr>
          <p:cNvPr id="211974" name="Rectangle 6"/>
          <p:cNvSpPr>
            <a:spLocks noGrp="1" noChangeArrowheads="1"/>
          </p:cNvSpPr>
          <p:nvPr>
            <p:ph sz="half" idx="1"/>
          </p:nvPr>
        </p:nvSpPr>
        <p:spPr>
          <a:xfrm>
            <a:off x="750425" y="2156750"/>
            <a:ext cx="1600200" cy="2133600"/>
          </a:xfr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tIns="137160"/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effectLst/>
              </a:rPr>
              <a:t>Quality control</a:t>
            </a:r>
          </a:p>
        </p:txBody>
      </p:sp>
      <p:sp>
        <p:nvSpPr>
          <p:cNvPr id="211975" name="Rectangle 7"/>
          <p:cNvSpPr>
            <a:spLocks noGrp="1" noChangeArrowheads="1"/>
          </p:cNvSpPr>
          <p:nvPr>
            <p:ph sz="half" idx="2"/>
          </p:nvPr>
        </p:nvSpPr>
        <p:spPr>
          <a:xfrm>
            <a:off x="2350625" y="2156750"/>
            <a:ext cx="3124200" cy="2133600"/>
          </a:xfrm>
          <a:solidFill>
            <a:srgbClr val="FFCC99"/>
          </a:solidFill>
          <a:ln>
            <a:solidFill>
              <a:schemeClr val="tx1"/>
            </a:solidFill>
          </a:ln>
        </p:spPr>
        <p:txBody>
          <a:bodyPr tIns="137160"/>
          <a:lstStyle/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effectLst/>
              </a:rPr>
              <a:t>More variable since customer is involved in process; customer expectations and perceptions of quality may differ; customer present when defects occur</a:t>
            </a:r>
          </a:p>
        </p:txBody>
      </p:sp>
      <p:sp>
        <p:nvSpPr>
          <p:cNvPr id="211970" name="Rectangle 2"/>
          <p:cNvSpPr>
            <a:spLocks noChangeArrowheads="1"/>
          </p:cNvSpPr>
          <p:nvPr/>
        </p:nvSpPr>
        <p:spPr bwMode="auto">
          <a:xfrm>
            <a:off x="750425" y="1242350"/>
            <a:ext cx="16002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Design Decision</a:t>
            </a:r>
          </a:p>
        </p:txBody>
      </p:sp>
      <p:sp>
        <p:nvSpPr>
          <p:cNvPr id="211971" name="Rectangle 3"/>
          <p:cNvSpPr>
            <a:spLocks noChangeArrowheads="1"/>
          </p:cNvSpPr>
          <p:nvPr/>
        </p:nvSpPr>
        <p:spPr bwMode="auto">
          <a:xfrm>
            <a:off x="2350625" y="1242350"/>
            <a:ext cx="31242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High-Contact Service</a:t>
            </a: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5474825" y="1242350"/>
            <a:ext cx="28956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Low-Contact Service</a:t>
            </a:r>
          </a:p>
        </p:txBody>
      </p:sp>
      <p:sp>
        <p:nvSpPr>
          <p:cNvPr id="211976" name="Rectangle 8"/>
          <p:cNvSpPr>
            <a:spLocks noChangeArrowheads="1"/>
          </p:cNvSpPr>
          <p:nvPr/>
        </p:nvSpPr>
        <p:spPr bwMode="auto">
          <a:xfrm>
            <a:off x="5474825" y="2156750"/>
            <a:ext cx="2895600" cy="2133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</a:rPr>
              <a:t>Measured against established standards; testing and rework possible to correct defects</a:t>
            </a:r>
          </a:p>
        </p:txBody>
      </p:sp>
      <p:sp>
        <p:nvSpPr>
          <p:cNvPr id="211978" name="Rectangle 10"/>
          <p:cNvSpPr>
            <a:spLocks noChangeArrowheads="1"/>
          </p:cNvSpPr>
          <p:nvPr/>
        </p:nvSpPr>
        <p:spPr bwMode="auto">
          <a:xfrm>
            <a:off x="750425" y="4290350"/>
            <a:ext cx="1600200" cy="121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lnSpc>
                <a:spcPct val="80000"/>
              </a:lnSpc>
              <a:buClrTx/>
              <a:buFont typeface="Wingdings" pitchFamily="2" charset="2"/>
              <a:buChar char="§"/>
            </a:pPr>
            <a:r>
              <a:rPr lang="en-US" dirty="0">
                <a:effectLst/>
              </a:rPr>
              <a:t>Capacity</a:t>
            </a:r>
          </a:p>
        </p:txBody>
      </p:sp>
      <p:sp>
        <p:nvSpPr>
          <p:cNvPr id="211979" name="Rectangle 11"/>
          <p:cNvSpPr>
            <a:spLocks noChangeArrowheads="1"/>
          </p:cNvSpPr>
          <p:nvPr/>
        </p:nvSpPr>
        <p:spPr bwMode="auto">
          <a:xfrm>
            <a:off x="2350625" y="4290350"/>
            <a:ext cx="3124200" cy="1219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</a:rPr>
              <a:t>Excess capacity required to handle peaks in demand</a:t>
            </a:r>
          </a:p>
        </p:txBody>
      </p:sp>
      <p:sp>
        <p:nvSpPr>
          <p:cNvPr id="211980" name="Rectangle 12"/>
          <p:cNvSpPr>
            <a:spLocks noChangeArrowheads="1"/>
          </p:cNvSpPr>
          <p:nvPr/>
        </p:nvSpPr>
        <p:spPr bwMode="auto">
          <a:xfrm>
            <a:off x="5474825" y="4290350"/>
            <a:ext cx="2895600" cy="1219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</a:rPr>
              <a:t>Planned for average demand</a:t>
            </a:r>
          </a:p>
        </p:txBody>
      </p:sp>
    </p:spTree>
    <p:extLst>
      <p:ext uri="{BB962C8B-B14F-4D97-AF65-F5344CB8AC3E}">
        <p14:creationId xmlns:p14="http://schemas.microsoft.com/office/powerpoint/2010/main" val="216186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06" name="Rectangle 14"/>
          <p:cNvSpPr>
            <a:spLocks noGrp="1" noChangeArrowheads="1"/>
          </p:cNvSpPr>
          <p:nvPr>
            <p:ph type="title"/>
          </p:nvPr>
        </p:nvSpPr>
        <p:spPr>
          <a:xfrm>
            <a:off x="1320800" y="35560"/>
            <a:ext cx="6477000" cy="9144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High vs. Low Contact Services</a:t>
            </a:r>
            <a:endParaRPr lang="en-US" sz="4000" dirty="0">
              <a:effectLst/>
            </a:endParaRPr>
          </a:p>
        </p:txBody>
      </p:sp>
      <p:sp>
        <p:nvSpPr>
          <p:cNvPr id="212998" name="Rectangle 6"/>
          <p:cNvSpPr>
            <a:spLocks noGrp="1" noChangeArrowheads="1"/>
          </p:cNvSpPr>
          <p:nvPr>
            <p:ph sz="half" idx="1"/>
          </p:nvPr>
        </p:nvSpPr>
        <p:spPr>
          <a:xfrm>
            <a:off x="736600" y="1828800"/>
            <a:ext cx="2209800" cy="1752600"/>
          </a:xfr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tIns="137160"/>
          <a:lstStyle/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effectLst/>
              </a:rPr>
              <a:t>Worker skills</a:t>
            </a:r>
          </a:p>
        </p:txBody>
      </p:sp>
      <p:sp>
        <p:nvSpPr>
          <p:cNvPr id="212999" name="Rectangle 7"/>
          <p:cNvSpPr>
            <a:spLocks noGrp="1" noChangeArrowheads="1"/>
          </p:cNvSpPr>
          <p:nvPr>
            <p:ph sz="half" idx="2"/>
          </p:nvPr>
        </p:nvSpPr>
        <p:spPr>
          <a:xfrm>
            <a:off x="2946400" y="1828800"/>
            <a:ext cx="3124200" cy="1752600"/>
          </a:xfrm>
          <a:solidFill>
            <a:srgbClr val="FFCC99"/>
          </a:solidFill>
          <a:ln>
            <a:solidFill>
              <a:schemeClr val="tx1"/>
            </a:solidFill>
          </a:ln>
        </p:spPr>
        <p:txBody>
          <a:bodyPr tIns="137160"/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effectLst/>
              </a:rPr>
              <a:t>Must be able to interact well with customers and use judgment in decision making</a:t>
            </a:r>
          </a:p>
          <a:p>
            <a:pPr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212994" name="Rectangle 2"/>
          <p:cNvSpPr>
            <a:spLocks noChangeArrowheads="1"/>
          </p:cNvSpPr>
          <p:nvPr/>
        </p:nvSpPr>
        <p:spPr bwMode="auto">
          <a:xfrm>
            <a:off x="736600" y="914400"/>
            <a:ext cx="22098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Design Decision</a:t>
            </a: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2946400" y="914400"/>
            <a:ext cx="31242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High-Contact Service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6070600" y="914400"/>
            <a:ext cx="22860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Low-Contact Service</a:t>
            </a:r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6070600" y="1828800"/>
            <a:ext cx="2286000" cy="1752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Technical skills</a:t>
            </a:r>
          </a:p>
        </p:txBody>
      </p:sp>
      <p:sp>
        <p:nvSpPr>
          <p:cNvPr id="213002" name="Rectangle 10"/>
          <p:cNvSpPr>
            <a:spLocks noChangeArrowheads="1"/>
          </p:cNvSpPr>
          <p:nvPr/>
        </p:nvSpPr>
        <p:spPr bwMode="auto">
          <a:xfrm>
            <a:off x="736600" y="3581400"/>
            <a:ext cx="2209800" cy="1752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lnSpc>
                <a:spcPct val="80000"/>
              </a:lnSpc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Scheduling</a:t>
            </a:r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2946400" y="3581400"/>
            <a:ext cx="3124200" cy="17526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Must accommodate customer schedule</a:t>
            </a:r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6070600" y="3581400"/>
            <a:ext cx="2286000" cy="1752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Customer concerned only with completion date</a:t>
            </a:r>
          </a:p>
        </p:txBody>
      </p:sp>
    </p:spTree>
    <p:extLst>
      <p:ext uri="{BB962C8B-B14F-4D97-AF65-F5344CB8AC3E}">
        <p14:creationId xmlns:p14="http://schemas.microsoft.com/office/powerpoint/2010/main" val="8043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32840" y="111760"/>
            <a:ext cx="6858000" cy="762000"/>
          </a:xfrm>
        </p:spPr>
        <p:txBody>
          <a:bodyPr>
            <a:noAutofit/>
          </a:bodyPr>
          <a:lstStyle/>
          <a:p>
            <a:r>
              <a:rPr lang="en-US" dirty="0"/>
              <a:t>High vs. Low Contact Services</a:t>
            </a:r>
            <a:endParaRPr lang="en-US" sz="4000" dirty="0">
              <a:effectLst/>
            </a:endParaRPr>
          </a:p>
        </p:txBody>
      </p:sp>
      <p:sp>
        <p:nvSpPr>
          <p:cNvPr id="214022" name="Rectangle 6"/>
          <p:cNvSpPr>
            <a:spLocks noGrp="1" noChangeArrowheads="1"/>
          </p:cNvSpPr>
          <p:nvPr>
            <p:ph sz="half" idx="1"/>
          </p:nvPr>
        </p:nvSpPr>
        <p:spPr>
          <a:xfrm>
            <a:off x="796725" y="1905000"/>
            <a:ext cx="2209800" cy="2057400"/>
          </a:xfr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tIns="137160"/>
          <a:lstStyle/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effectLst/>
              </a:rPr>
              <a:t>Service process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214023" name="Rectangle 7"/>
          <p:cNvSpPr>
            <a:spLocks noGrp="1" noChangeArrowheads="1"/>
          </p:cNvSpPr>
          <p:nvPr>
            <p:ph sz="half" idx="2"/>
          </p:nvPr>
        </p:nvSpPr>
        <p:spPr>
          <a:xfrm>
            <a:off x="3006525" y="1905000"/>
            <a:ext cx="3124200" cy="2057400"/>
          </a:xfrm>
          <a:solidFill>
            <a:srgbClr val="FFCC99"/>
          </a:solidFill>
          <a:ln>
            <a:solidFill>
              <a:schemeClr val="tx1"/>
            </a:solidFill>
          </a:ln>
        </p:spPr>
        <p:txBody>
          <a:bodyPr tIns="137160"/>
          <a:lstStyle/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effectLst/>
              </a:rPr>
              <a:t>Mostly front-room activities; service may change during delivery in response to customer</a:t>
            </a:r>
          </a:p>
        </p:txBody>
      </p:sp>
      <p:sp>
        <p:nvSpPr>
          <p:cNvPr id="214018" name="Rectangle 2"/>
          <p:cNvSpPr>
            <a:spLocks noChangeArrowheads="1"/>
          </p:cNvSpPr>
          <p:nvPr/>
        </p:nvSpPr>
        <p:spPr bwMode="auto">
          <a:xfrm>
            <a:off x="796725" y="990600"/>
            <a:ext cx="22098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Design Decision</a:t>
            </a: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3006525" y="990600"/>
            <a:ext cx="31242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High-Contact Service</a:t>
            </a:r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6130725" y="990600"/>
            <a:ext cx="2286000" cy="9144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effectLst/>
                <a:latin typeface="Arial" pitchFamily="34" charset="0"/>
                <a:cs typeface="Arial" pitchFamily="34" charset="0"/>
              </a:rPr>
              <a:t>Low-Contact Service</a:t>
            </a:r>
          </a:p>
        </p:txBody>
      </p:sp>
      <p:sp>
        <p:nvSpPr>
          <p:cNvPr id="214024" name="Rectangle 8"/>
          <p:cNvSpPr>
            <a:spLocks noChangeArrowheads="1"/>
          </p:cNvSpPr>
          <p:nvPr/>
        </p:nvSpPr>
        <p:spPr bwMode="auto">
          <a:xfrm>
            <a:off x="6130725" y="1905000"/>
            <a:ext cx="2286000" cy="2057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Mostly back-room activities; planned and executed with minimal interference </a:t>
            </a:r>
          </a:p>
        </p:txBody>
      </p:sp>
      <p:sp>
        <p:nvSpPr>
          <p:cNvPr id="214026" name="Rectangle 10"/>
          <p:cNvSpPr>
            <a:spLocks noChangeArrowheads="1"/>
          </p:cNvSpPr>
          <p:nvPr/>
        </p:nvSpPr>
        <p:spPr bwMode="auto">
          <a:xfrm>
            <a:off x="796725" y="3962400"/>
            <a:ext cx="2209800" cy="1447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lnSpc>
                <a:spcPct val="80000"/>
              </a:lnSpc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Service  package</a:t>
            </a:r>
          </a:p>
        </p:txBody>
      </p:sp>
      <p:sp>
        <p:nvSpPr>
          <p:cNvPr id="214027" name="Rectangle 11"/>
          <p:cNvSpPr>
            <a:spLocks noChangeArrowheads="1"/>
          </p:cNvSpPr>
          <p:nvPr/>
        </p:nvSpPr>
        <p:spPr bwMode="auto">
          <a:xfrm>
            <a:off x="3006525" y="3962400"/>
            <a:ext cx="31242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Varies with customer; includes environment as well as actual service </a:t>
            </a:r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6130725" y="3962400"/>
            <a:ext cx="2286000" cy="1447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/>
          <a:lstStyle/>
          <a:p>
            <a:pPr marL="342900" indent="-342900">
              <a:buClrTx/>
              <a:buFont typeface="Wingdings" pitchFamily="2" charset="2"/>
              <a:buChar char="§"/>
            </a:pPr>
            <a:r>
              <a:rPr lang="en-US" dirty="0">
                <a:effectLst/>
                <a:latin typeface="Arial" pitchFamily="34" charset="0"/>
                <a:cs typeface="Arial" pitchFamily="34" charset="0"/>
              </a:rPr>
              <a:t>Fixed, less extensive </a:t>
            </a:r>
          </a:p>
        </p:txBody>
      </p:sp>
    </p:spTree>
    <p:extLst>
      <p:ext uri="{BB962C8B-B14F-4D97-AF65-F5344CB8AC3E}">
        <p14:creationId xmlns:p14="http://schemas.microsoft.com/office/powerpoint/2010/main" val="410974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96838"/>
            <a:ext cx="8458200" cy="792162"/>
          </a:xfrm>
        </p:spPr>
        <p:txBody>
          <a:bodyPr/>
          <a:lstStyle/>
          <a:p>
            <a:r>
              <a:rPr lang="en-US" b="1" dirty="0"/>
              <a:t>Tools for Service Design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188720"/>
            <a:ext cx="4038600" cy="4525963"/>
          </a:xfrm>
        </p:spPr>
        <p:txBody>
          <a:bodyPr/>
          <a:lstStyle/>
          <a:p>
            <a:r>
              <a:rPr lang="en-US" dirty="0"/>
              <a:t>Service blueprinting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line of influence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line of interaction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line of visibility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line of support</a:t>
            </a:r>
          </a:p>
          <a:p>
            <a:r>
              <a:rPr lang="en-US" dirty="0"/>
              <a:t>Front-office/Back-office activities</a:t>
            </a:r>
          </a:p>
        </p:txBody>
      </p:sp>
      <p:sp>
        <p:nvSpPr>
          <p:cNvPr id="22938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648200" y="1188720"/>
            <a:ext cx="4038600" cy="4525963"/>
          </a:xfrm>
        </p:spPr>
        <p:txBody>
          <a:bodyPr/>
          <a:lstStyle/>
          <a:p>
            <a:r>
              <a:rPr lang="en-US" dirty="0"/>
              <a:t>Servicescapes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space and function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ambient conditions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signs, symbols, and artifacts</a:t>
            </a:r>
          </a:p>
          <a:p>
            <a:r>
              <a:rPr lang="en-US" dirty="0"/>
              <a:t>Quantitative techniques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40360" y="96838"/>
            <a:ext cx="8458200" cy="792162"/>
          </a:xfrm>
        </p:spPr>
        <p:txBody>
          <a:bodyPr/>
          <a:lstStyle/>
          <a:p>
            <a:r>
              <a:rPr lang="en-US" dirty="0"/>
              <a:t>Service Blueprinting</a:t>
            </a:r>
          </a:p>
        </p:txBody>
      </p:sp>
      <p:pic>
        <p:nvPicPr>
          <p:cNvPr id="294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76960"/>
            <a:ext cx="8534400" cy="42418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60680" y="119988"/>
            <a:ext cx="8458200" cy="792162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077200" cy="3429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Service Economy</a:t>
            </a:r>
          </a:p>
          <a:p>
            <a:r>
              <a:rPr lang="en-US" dirty="0">
                <a:effectLst/>
              </a:rPr>
              <a:t>Characteristics of Services</a:t>
            </a:r>
          </a:p>
          <a:p>
            <a:r>
              <a:rPr lang="en-US" dirty="0">
                <a:effectLst/>
              </a:rPr>
              <a:t>Service Design Process</a:t>
            </a:r>
          </a:p>
          <a:p>
            <a:r>
              <a:rPr lang="en-US" dirty="0">
                <a:effectLst/>
              </a:rPr>
              <a:t>Tools for Service Design</a:t>
            </a:r>
          </a:p>
          <a:p>
            <a:r>
              <a:rPr lang="en-US" dirty="0">
                <a:effectLst/>
              </a:rPr>
              <a:t>Waiting Line Analysis for Service Improvement</a:t>
            </a:r>
          </a:p>
          <a:p>
            <a:r>
              <a:rPr lang="en-US" dirty="0"/>
              <a:t>Front office/Back office</a:t>
            </a:r>
          </a:p>
          <a:p>
            <a:r>
              <a:rPr lang="en-US" dirty="0">
                <a:effectLst/>
              </a:rPr>
              <a:t>Service Experience</a:t>
            </a:r>
          </a:p>
          <a:p>
            <a:r>
              <a:rPr lang="en-US" dirty="0"/>
              <a:t>Quality of Service outcome</a:t>
            </a:r>
            <a:endParaRPr lang="en-US" dirty="0">
              <a:effectLst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40360" y="96838"/>
            <a:ext cx="301244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Blueprinting</a:t>
            </a:r>
          </a:p>
        </p:txBody>
      </p:sp>
      <p:pic>
        <p:nvPicPr>
          <p:cNvPr id="2857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04800"/>
            <a:ext cx="6249988" cy="51816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5801" y="914400"/>
            <a:ext cx="4522863" cy="47244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908300" y="231745"/>
            <a:ext cx="2945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AU" sz="3200" b="1" dirty="0"/>
              <a:t>Waiting Lines </a:t>
            </a:r>
            <a:endParaRPr lang="en-AU" sz="3200" dirty="0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" y="106998"/>
            <a:ext cx="8610600" cy="792162"/>
          </a:xfrm>
        </p:spPr>
        <p:txBody>
          <a:bodyPr>
            <a:normAutofit/>
          </a:bodyPr>
          <a:lstStyle/>
          <a:p>
            <a:r>
              <a:rPr lang="en-US" dirty="0"/>
              <a:t>Elements of Waiting Line Analysis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458200" cy="3962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Operating characteristics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dirty="0"/>
              <a:t>average values for characteristics that describe performance of waiting line system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Queue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dirty="0"/>
              <a:t>a single waiting line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Waiting line system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dirty="0"/>
              <a:t>consists of arrivals, servers, and waiting line structure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Calling population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dirty="0"/>
              <a:t>source of customers; infinite or finite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endParaRPr lang="en-US" b="1" dirty="0"/>
          </a:p>
          <a:p>
            <a:pPr lvl="1" eaLnBrk="1" hangingPunct="1"/>
            <a:r>
              <a:rPr lang="en-US" dirty="0"/>
              <a:t>Mathematical approach to the analysis of waiting lines</a:t>
            </a:r>
          </a:p>
          <a:p>
            <a:pPr lvl="1" eaLnBrk="1" hangingPunct="1"/>
            <a:r>
              <a:rPr lang="en-US" dirty="0"/>
              <a:t>Applicable to many environments</a:t>
            </a:r>
          </a:p>
          <a:p>
            <a:pPr lvl="2" eaLnBrk="1" hangingPunct="1"/>
            <a:r>
              <a:rPr lang="en-US" dirty="0"/>
              <a:t>Call centers</a:t>
            </a:r>
          </a:p>
          <a:p>
            <a:pPr lvl="2" eaLnBrk="1" hangingPunct="1"/>
            <a:r>
              <a:rPr lang="en-US" dirty="0"/>
              <a:t>Banks</a:t>
            </a:r>
          </a:p>
          <a:p>
            <a:pPr lvl="2" eaLnBrk="1" hangingPunct="1"/>
            <a:r>
              <a:rPr lang="en-US" dirty="0"/>
              <a:t>Post offices</a:t>
            </a:r>
          </a:p>
          <a:p>
            <a:pPr lvl="2" eaLnBrk="1" hangingPunct="1"/>
            <a:r>
              <a:rPr lang="en-US" dirty="0"/>
              <a:t>Restaurants</a:t>
            </a:r>
          </a:p>
          <a:p>
            <a:pPr lvl="2" eaLnBrk="1" hangingPunct="1"/>
            <a:r>
              <a:rPr lang="en-US" dirty="0"/>
              <a:t>Theme parks</a:t>
            </a:r>
          </a:p>
          <a:p>
            <a:pPr lvl="2" eaLnBrk="1" hangingPunct="1"/>
            <a:r>
              <a:rPr lang="en-US" dirty="0"/>
              <a:t>Telecommunications systems</a:t>
            </a:r>
          </a:p>
          <a:p>
            <a:pPr lvl="2" eaLnBrk="1" hangingPunct="1"/>
            <a:r>
              <a:rPr lang="en-US" dirty="0"/>
              <a:t>Traffic management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Queuing Theory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b="1" dirty="0"/>
              <a:t>Waiting Lines </a:t>
            </a:r>
            <a:br>
              <a:rPr lang="en-AU" b="1" dirty="0"/>
            </a:br>
            <a:r>
              <a:rPr lang="en-US" sz="3200" dirty="0"/>
              <a:t>Understand your Customer/ Population Characteristics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643188"/>
            <a:ext cx="8421688" cy="78581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C0000"/>
                </a:solidFill>
              </a:rPr>
              <a:t>Finite</a:t>
            </a:r>
            <a:r>
              <a:rPr lang="en-US" dirty="0"/>
              <a:t> versus </a:t>
            </a:r>
            <a:r>
              <a:rPr lang="en-US" dirty="0">
                <a:solidFill>
                  <a:srgbClr val="CC0000"/>
                </a:solidFill>
              </a:rPr>
              <a:t>Infinite</a:t>
            </a:r>
            <a:r>
              <a:rPr lang="en-US" dirty="0"/>
              <a:t> populations</a:t>
            </a: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1143000" y="3643313"/>
            <a:ext cx="45720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None/>
            </a:pPr>
            <a:r>
              <a:rPr lang="en-US" dirty="0"/>
              <a:t>Want to avoid:</a:t>
            </a:r>
          </a:p>
          <a:p>
            <a:r>
              <a:rPr lang="en-US" dirty="0">
                <a:solidFill>
                  <a:srgbClr val="CC0000"/>
                </a:solidFill>
              </a:rPr>
              <a:t>Balking</a:t>
            </a:r>
          </a:p>
          <a:p>
            <a:r>
              <a:rPr lang="en-US" dirty="0">
                <a:solidFill>
                  <a:srgbClr val="CC0000"/>
                </a:solidFill>
              </a:rPr>
              <a:t>Reneging</a:t>
            </a:r>
          </a:p>
          <a:p>
            <a:r>
              <a:rPr lang="en-US" dirty="0">
                <a:solidFill>
                  <a:srgbClr val="CC0000"/>
                </a:solidFill>
              </a:rPr>
              <a:t>Jockeying</a:t>
            </a:r>
          </a:p>
        </p:txBody>
      </p:sp>
    </p:spTree>
    <p:extLst>
      <p:ext uri="{BB962C8B-B14F-4D97-AF65-F5344CB8AC3E}">
        <p14:creationId xmlns:p14="http://schemas.microsoft.com/office/powerpoint/2010/main" val="175085091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Example Priority Rules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First come, first served</a:t>
            </a:r>
          </a:p>
          <a:p>
            <a:pPr eaLnBrk="1" hangingPunct="1"/>
            <a:r>
              <a:rPr lang="en-US" dirty="0"/>
              <a:t>Best customers first (reward loyalty)</a:t>
            </a:r>
          </a:p>
          <a:p>
            <a:pPr eaLnBrk="1" hangingPunct="1"/>
            <a:r>
              <a:rPr lang="en-US" dirty="0"/>
              <a:t>Highest profit customers first </a:t>
            </a:r>
          </a:p>
          <a:p>
            <a:pPr eaLnBrk="1" hangingPunct="1"/>
            <a:r>
              <a:rPr lang="en-US" dirty="0"/>
              <a:t>Quickest service requirements first</a:t>
            </a:r>
          </a:p>
          <a:p>
            <a:pPr eaLnBrk="1" hangingPunct="1"/>
            <a:r>
              <a:rPr lang="en-US" dirty="0"/>
              <a:t>Largest service requirements first</a:t>
            </a:r>
          </a:p>
          <a:p>
            <a:pPr eaLnBrk="1" hangingPunct="1"/>
            <a:r>
              <a:rPr lang="en-US" dirty="0"/>
              <a:t>Earliest reservation first</a:t>
            </a:r>
          </a:p>
          <a:p>
            <a:pPr eaLnBrk="1" hangingPunct="1"/>
            <a:r>
              <a:rPr lang="en-US" dirty="0"/>
              <a:t>Emergencies first</a:t>
            </a:r>
          </a:p>
          <a:p>
            <a:pPr eaLnBrk="1" hangingPunct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84839645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35560"/>
            <a:ext cx="8064500" cy="1066800"/>
          </a:xfrm>
        </p:spPr>
        <p:txBody>
          <a:bodyPr>
            <a:normAutofit/>
          </a:bodyPr>
          <a:lstStyle/>
          <a:p>
            <a:r>
              <a:rPr lang="en-US" dirty="0"/>
              <a:t>Elements of Waiting Line Analysis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962401" y="1143001"/>
            <a:ext cx="2590800" cy="3833634"/>
          </a:xfrm>
          <a:prstGeom prst="rect">
            <a:avLst/>
          </a:prstGeom>
          <a:noFill/>
          <a:ln/>
        </p:spPr>
      </p:pic>
      <p:pic>
        <p:nvPicPr>
          <p:cNvPr id="7" name="Picture 8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0" y="1143000"/>
            <a:ext cx="3540125" cy="3810000"/>
          </a:xfrm>
          <a:prstGeom prst="rect">
            <a:avLst/>
          </a:prstGeom>
          <a:noFill/>
          <a:ln/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629400" y="1143000"/>
            <a:ext cx="2362200" cy="3881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/>
              <a:t>Channels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dirty="0"/>
              <a:t>number of parallel servers for servicing customers</a:t>
            </a:r>
          </a:p>
          <a:p>
            <a:pPr>
              <a:lnSpc>
                <a:spcPct val="80000"/>
              </a:lnSpc>
            </a:pPr>
            <a:r>
              <a:rPr lang="en-US" dirty="0"/>
              <a:t>Phases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000" dirty="0"/>
              <a:t>number of servers in sequence a customer must go through</a:t>
            </a:r>
          </a:p>
        </p:txBody>
      </p:sp>
    </p:spTree>
    <p:extLst>
      <p:ext uri="{BB962C8B-B14F-4D97-AF65-F5344CB8AC3E}">
        <p14:creationId xmlns:p14="http://schemas.microsoft.com/office/powerpoint/2010/main" val="375404106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28575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Waiting Line System</a:t>
            </a:r>
            <a:br>
              <a:rPr lang="en-US" dirty="0"/>
            </a:br>
            <a:r>
              <a:rPr lang="en-US" sz="3600" dirty="0"/>
              <a:t>Decide on the Number of Lines/Servers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71600"/>
            <a:ext cx="8229600" cy="2000250"/>
          </a:xfrm>
        </p:spPr>
        <p:txBody>
          <a:bodyPr/>
          <a:lstStyle/>
          <a:p>
            <a:pPr eaLnBrk="1" hangingPunct="1"/>
            <a:r>
              <a:rPr lang="en-US" sz="2400" dirty="0"/>
              <a:t>Single servers or multiple, parallel servers providing multiple channels </a:t>
            </a:r>
          </a:p>
          <a:p>
            <a:pPr eaLnBrk="1" hangingPunct="1"/>
            <a:r>
              <a:rPr lang="en-US" sz="2400" dirty="0"/>
              <a:t>Arrangement of servers (phases)</a:t>
            </a:r>
          </a:p>
          <a:p>
            <a:pPr lvl="1" eaLnBrk="1" hangingPunct="1"/>
            <a:r>
              <a:rPr lang="en-US" sz="2100" dirty="0"/>
              <a:t>Multiple phase systems require customers to visit more than one server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7650" y="4072993"/>
            <a:ext cx="8458200" cy="1781175"/>
            <a:chOff x="192" y="3072"/>
            <a:chExt cx="5328" cy="1028"/>
          </a:xfrm>
        </p:grpSpPr>
        <p:sp>
          <p:nvSpPr>
            <p:cNvPr id="12294" name="Oval 5"/>
            <p:cNvSpPr>
              <a:spLocks noChangeArrowheads="1"/>
            </p:cNvSpPr>
            <p:nvPr/>
          </p:nvSpPr>
          <p:spPr bwMode="auto">
            <a:xfrm>
              <a:off x="1056" y="333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ahoma" pitchFamily="34" charset="0"/>
                </a:rPr>
                <a:t>C</a:t>
              </a:r>
            </a:p>
          </p:txBody>
        </p:sp>
        <p:sp>
          <p:nvSpPr>
            <p:cNvPr id="12295" name="Oval 6"/>
            <p:cNvSpPr>
              <a:spLocks noChangeArrowheads="1"/>
            </p:cNvSpPr>
            <p:nvPr/>
          </p:nvSpPr>
          <p:spPr bwMode="auto">
            <a:xfrm>
              <a:off x="1776" y="333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ahoma" pitchFamily="34" charset="0"/>
                </a:rPr>
                <a:t>C</a:t>
              </a:r>
            </a:p>
          </p:txBody>
        </p:sp>
        <p:sp>
          <p:nvSpPr>
            <p:cNvPr id="12296" name="Oval 7"/>
            <p:cNvSpPr>
              <a:spLocks noChangeArrowheads="1"/>
            </p:cNvSpPr>
            <p:nvPr/>
          </p:nvSpPr>
          <p:spPr bwMode="auto">
            <a:xfrm>
              <a:off x="3024" y="333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ahoma" pitchFamily="34" charset="0"/>
                </a:rPr>
                <a:t>C</a:t>
              </a:r>
            </a:p>
          </p:txBody>
        </p:sp>
        <p:sp>
          <p:nvSpPr>
            <p:cNvPr id="12297" name="Oval 8"/>
            <p:cNvSpPr>
              <a:spLocks noChangeArrowheads="1"/>
            </p:cNvSpPr>
            <p:nvPr/>
          </p:nvSpPr>
          <p:spPr bwMode="auto">
            <a:xfrm>
              <a:off x="3408" y="333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ahoma" pitchFamily="34" charset="0"/>
                </a:rPr>
                <a:t>C</a:t>
              </a:r>
            </a:p>
          </p:txBody>
        </p:sp>
        <p:sp>
          <p:nvSpPr>
            <p:cNvPr id="12298" name="Oval 9"/>
            <p:cNvSpPr>
              <a:spLocks noChangeArrowheads="1"/>
            </p:cNvSpPr>
            <p:nvPr/>
          </p:nvSpPr>
          <p:spPr bwMode="auto">
            <a:xfrm>
              <a:off x="1440" y="333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ahoma" pitchFamily="34" charset="0"/>
                </a:rPr>
                <a:t>C</a:t>
              </a:r>
            </a:p>
          </p:txBody>
        </p:sp>
        <p:sp>
          <p:nvSpPr>
            <p:cNvPr id="12299" name="Text Box 10"/>
            <p:cNvSpPr txBox="1">
              <a:spLocks noChangeArrowheads="1"/>
            </p:cNvSpPr>
            <p:nvPr/>
          </p:nvSpPr>
          <p:spPr bwMode="auto">
            <a:xfrm>
              <a:off x="4752" y="3312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None/>
              </a:pPr>
              <a:r>
                <a:rPr lang="en-US" sz="2000" dirty="0">
                  <a:latin typeface="Tahoma" pitchFamily="34" charset="0"/>
                </a:rPr>
                <a:t>Depart</a:t>
              </a:r>
            </a:p>
          </p:txBody>
        </p:sp>
        <p:sp>
          <p:nvSpPr>
            <p:cNvPr id="12300" name="Text Box 11"/>
            <p:cNvSpPr txBox="1">
              <a:spLocks noChangeArrowheads="1"/>
            </p:cNvSpPr>
            <p:nvPr/>
          </p:nvSpPr>
          <p:spPr bwMode="auto">
            <a:xfrm>
              <a:off x="192" y="3312"/>
              <a:ext cx="7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buNone/>
              </a:pPr>
              <a:r>
                <a:rPr lang="en-US" sz="1800" dirty="0">
                  <a:latin typeface="Tahoma" pitchFamily="34" charset="0"/>
                </a:rPr>
                <a:t>Arrivals</a:t>
              </a:r>
            </a:p>
          </p:txBody>
        </p:sp>
        <p:sp>
          <p:nvSpPr>
            <p:cNvPr id="12301" name="Rectangle 12"/>
            <p:cNvSpPr>
              <a:spLocks noChangeArrowheads="1"/>
            </p:cNvSpPr>
            <p:nvPr/>
          </p:nvSpPr>
          <p:spPr bwMode="auto">
            <a:xfrm>
              <a:off x="2448" y="3072"/>
              <a:ext cx="192" cy="192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Tahoma" pitchFamily="34" charset="0"/>
                </a:rPr>
                <a:t>1</a:t>
              </a:r>
            </a:p>
          </p:txBody>
        </p:sp>
        <p:sp>
          <p:nvSpPr>
            <p:cNvPr id="12302" name="Rectangle 13"/>
            <p:cNvSpPr>
              <a:spLocks noChangeArrowheads="1"/>
            </p:cNvSpPr>
            <p:nvPr/>
          </p:nvSpPr>
          <p:spPr bwMode="auto">
            <a:xfrm>
              <a:off x="2448" y="3360"/>
              <a:ext cx="192" cy="192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Tahoma" pitchFamily="34" charset="0"/>
                </a:rPr>
                <a:t>2</a:t>
              </a:r>
            </a:p>
          </p:txBody>
        </p:sp>
        <p:sp>
          <p:nvSpPr>
            <p:cNvPr id="12303" name="Rectangle 14"/>
            <p:cNvSpPr>
              <a:spLocks noChangeArrowheads="1"/>
            </p:cNvSpPr>
            <p:nvPr/>
          </p:nvSpPr>
          <p:spPr bwMode="auto">
            <a:xfrm>
              <a:off x="2448" y="3648"/>
              <a:ext cx="192" cy="192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Tahoma" pitchFamily="34" charset="0"/>
                </a:rPr>
                <a:t>3</a:t>
              </a:r>
            </a:p>
          </p:txBody>
        </p:sp>
        <p:sp>
          <p:nvSpPr>
            <p:cNvPr id="12304" name="Rectangle 15"/>
            <p:cNvSpPr>
              <a:spLocks noChangeArrowheads="1"/>
            </p:cNvSpPr>
            <p:nvPr/>
          </p:nvSpPr>
          <p:spPr bwMode="auto">
            <a:xfrm>
              <a:off x="4080" y="3648"/>
              <a:ext cx="192" cy="192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Tahoma" pitchFamily="34" charset="0"/>
                </a:rPr>
                <a:t>6</a:t>
              </a:r>
            </a:p>
          </p:txBody>
        </p:sp>
        <p:sp>
          <p:nvSpPr>
            <p:cNvPr id="12305" name="Rectangle 16"/>
            <p:cNvSpPr>
              <a:spLocks noChangeArrowheads="1"/>
            </p:cNvSpPr>
            <p:nvPr/>
          </p:nvSpPr>
          <p:spPr bwMode="auto">
            <a:xfrm>
              <a:off x="4080" y="3360"/>
              <a:ext cx="192" cy="192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Tahoma" pitchFamily="34" charset="0"/>
                </a:rPr>
                <a:t>5</a:t>
              </a:r>
            </a:p>
          </p:txBody>
        </p:sp>
        <p:sp>
          <p:nvSpPr>
            <p:cNvPr id="12306" name="Rectangle 17"/>
            <p:cNvSpPr>
              <a:spLocks noChangeArrowheads="1"/>
            </p:cNvSpPr>
            <p:nvPr/>
          </p:nvSpPr>
          <p:spPr bwMode="auto">
            <a:xfrm>
              <a:off x="4080" y="3072"/>
              <a:ext cx="192" cy="192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Tahoma" pitchFamily="34" charset="0"/>
                </a:rPr>
                <a:t>4</a:t>
              </a:r>
            </a:p>
          </p:txBody>
        </p:sp>
        <p:cxnSp>
          <p:nvCxnSpPr>
            <p:cNvPr id="12307" name="AutoShape 18"/>
            <p:cNvCxnSpPr>
              <a:cxnSpLocks noChangeShapeType="1"/>
              <a:stCxn id="12295" idx="6"/>
              <a:endCxn id="12301" idx="1"/>
            </p:cNvCxnSpPr>
            <p:nvPr/>
          </p:nvCxnSpPr>
          <p:spPr bwMode="auto">
            <a:xfrm flipV="1">
              <a:off x="2016" y="3168"/>
              <a:ext cx="432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8" name="AutoShape 19"/>
            <p:cNvCxnSpPr>
              <a:cxnSpLocks noChangeShapeType="1"/>
              <a:stCxn id="12295" idx="6"/>
              <a:endCxn id="12302" idx="1"/>
            </p:cNvCxnSpPr>
            <p:nvPr/>
          </p:nvCxnSpPr>
          <p:spPr bwMode="auto">
            <a:xfrm>
              <a:off x="2016" y="3456"/>
              <a:ext cx="43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9" name="AutoShape 20"/>
            <p:cNvCxnSpPr>
              <a:cxnSpLocks noChangeShapeType="1"/>
              <a:stCxn id="12295" idx="6"/>
              <a:endCxn id="12303" idx="1"/>
            </p:cNvCxnSpPr>
            <p:nvPr/>
          </p:nvCxnSpPr>
          <p:spPr bwMode="auto">
            <a:xfrm>
              <a:off x="2016" y="3456"/>
              <a:ext cx="432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0" name="AutoShape 21"/>
            <p:cNvCxnSpPr>
              <a:cxnSpLocks noChangeShapeType="1"/>
              <a:stCxn id="12301" idx="3"/>
              <a:endCxn id="12296" idx="2"/>
            </p:cNvCxnSpPr>
            <p:nvPr/>
          </p:nvCxnSpPr>
          <p:spPr bwMode="auto">
            <a:xfrm>
              <a:off x="2640" y="3168"/>
              <a:ext cx="384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1" name="AutoShape 22"/>
            <p:cNvCxnSpPr>
              <a:cxnSpLocks noChangeShapeType="1"/>
              <a:stCxn id="12303" idx="3"/>
              <a:endCxn id="12296" idx="2"/>
            </p:cNvCxnSpPr>
            <p:nvPr/>
          </p:nvCxnSpPr>
          <p:spPr bwMode="auto">
            <a:xfrm flipV="1">
              <a:off x="2640" y="3456"/>
              <a:ext cx="384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2" name="AutoShape 23"/>
            <p:cNvCxnSpPr>
              <a:cxnSpLocks noChangeShapeType="1"/>
              <a:stCxn id="12302" idx="3"/>
              <a:endCxn id="12296" idx="2"/>
            </p:cNvCxnSpPr>
            <p:nvPr/>
          </p:nvCxnSpPr>
          <p:spPr bwMode="auto">
            <a:xfrm>
              <a:off x="2640" y="3456"/>
              <a:ext cx="38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3" name="AutoShape 24"/>
            <p:cNvCxnSpPr>
              <a:cxnSpLocks noChangeShapeType="1"/>
              <a:stCxn id="12296" idx="6"/>
              <a:endCxn id="12297" idx="2"/>
            </p:cNvCxnSpPr>
            <p:nvPr/>
          </p:nvCxnSpPr>
          <p:spPr bwMode="auto">
            <a:xfrm>
              <a:off x="3264" y="3456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4" name="AutoShape 25"/>
            <p:cNvCxnSpPr>
              <a:cxnSpLocks noChangeShapeType="1"/>
              <a:stCxn id="12294" idx="6"/>
              <a:endCxn id="12298" idx="2"/>
            </p:cNvCxnSpPr>
            <p:nvPr/>
          </p:nvCxnSpPr>
          <p:spPr bwMode="auto">
            <a:xfrm>
              <a:off x="1296" y="3456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5" name="AutoShape 26"/>
            <p:cNvCxnSpPr>
              <a:cxnSpLocks noChangeShapeType="1"/>
              <a:stCxn id="12298" idx="6"/>
              <a:endCxn id="12295" idx="2"/>
            </p:cNvCxnSpPr>
            <p:nvPr/>
          </p:nvCxnSpPr>
          <p:spPr bwMode="auto">
            <a:xfrm>
              <a:off x="1680" y="3456"/>
              <a:ext cx="9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6" name="AutoShape 27"/>
            <p:cNvCxnSpPr>
              <a:cxnSpLocks noChangeShapeType="1"/>
              <a:stCxn id="12297" idx="6"/>
              <a:endCxn id="12305" idx="1"/>
            </p:cNvCxnSpPr>
            <p:nvPr/>
          </p:nvCxnSpPr>
          <p:spPr bwMode="auto">
            <a:xfrm>
              <a:off x="3648" y="3456"/>
              <a:ext cx="43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7" name="AutoShape 28"/>
            <p:cNvCxnSpPr>
              <a:cxnSpLocks noChangeShapeType="1"/>
              <a:stCxn id="12297" idx="6"/>
              <a:endCxn id="12306" idx="1"/>
            </p:cNvCxnSpPr>
            <p:nvPr/>
          </p:nvCxnSpPr>
          <p:spPr bwMode="auto">
            <a:xfrm flipV="1">
              <a:off x="3648" y="3168"/>
              <a:ext cx="432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8" name="AutoShape 29"/>
            <p:cNvCxnSpPr>
              <a:cxnSpLocks noChangeShapeType="1"/>
              <a:stCxn id="12297" idx="6"/>
              <a:endCxn id="12304" idx="1"/>
            </p:cNvCxnSpPr>
            <p:nvPr/>
          </p:nvCxnSpPr>
          <p:spPr bwMode="auto">
            <a:xfrm>
              <a:off x="3648" y="3456"/>
              <a:ext cx="432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9" name="AutoShape 30"/>
            <p:cNvCxnSpPr>
              <a:cxnSpLocks noChangeShapeType="1"/>
              <a:stCxn id="12305" idx="3"/>
              <a:endCxn id="12299" idx="1"/>
            </p:cNvCxnSpPr>
            <p:nvPr/>
          </p:nvCxnSpPr>
          <p:spPr bwMode="auto">
            <a:xfrm flipV="1">
              <a:off x="4272" y="3428"/>
              <a:ext cx="480" cy="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20" name="AutoShape 31"/>
            <p:cNvCxnSpPr>
              <a:cxnSpLocks noChangeShapeType="1"/>
              <a:stCxn id="12306" idx="3"/>
              <a:endCxn id="12299" idx="1"/>
            </p:cNvCxnSpPr>
            <p:nvPr/>
          </p:nvCxnSpPr>
          <p:spPr bwMode="auto">
            <a:xfrm>
              <a:off x="4272" y="3168"/>
              <a:ext cx="480" cy="2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21" name="AutoShape 32"/>
            <p:cNvCxnSpPr>
              <a:cxnSpLocks noChangeShapeType="1"/>
              <a:stCxn id="12304" idx="3"/>
              <a:endCxn id="12299" idx="1"/>
            </p:cNvCxnSpPr>
            <p:nvPr/>
          </p:nvCxnSpPr>
          <p:spPr bwMode="auto">
            <a:xfrm flipV="1">
              <a:off x="4272" y="3428"/>
              <a:ext cx="480" cy="3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22" name="AutoShape 33"/>
            <p:cNvCxnSpPr>
              <a:cxnSpLocks noChangeShapeType="1"/>
              <a:stCxn id="12300" idx="3"/>
              <a:endCxn id="12294" idx="2"/>
            </p:cNvCxnSpPr>
            <p:nvPr/>
          </p:nvCxnSpPr>
          <p:spPr bwMode="auto">
            <a:xfrm>
              <a:off x="960" y="3419"/>
              <a:ext cx="96" cy="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23" name="Text Box 34"/>
            <p:cNvSpPr txBox="1">
              <a:spLocks noChangeArrowheads="1"/>
            </p:cNvSpPr>
            <p:nvPr/>
          </p:nvSpPr>
          <p:spPr bwMode="auto">
            <a:xfrm>
              <a:off x="2208" y="3888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buNone/>
              </a:pPr>
              <a:r>
                <a:rPr lang="en-US" sz="1800" dirty="0">
                  <a:solidFill>
                    <a:srgbClr val="993366"/>
                  </a:solidFill>
                  <a:latin typeface="Tahoma" pitchFamily="34" charset="0"/>
                </a:rPr>
                <a:t>Phase 1</a:t>
              </a:r>
            </a:p>
          </p:txBody>
        </p:sp>
        <p:sp>
          <p:nvSpPr>
            <p:cNvPr id="12324" name="Text Box 35"/>
            <p:cNvSpPr txBox="1">
              <a:spLocks noChangeArrowheads="1"/>
            </p:cNvSpPr>
            <p:nvPr/>
          </p:nvSpPr>
          <p:spPr bwMode="auto">
            <a:xfrm>
              <a:off x="3840" y="3888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buNone/>
              </a:pPr>
              <a:r>
                <a:rPr lang="en-US" sz="1800" dirty="0">
                  <a:solidFill>
                    <a:srgbClr val="993366"/>
                  </a:solidFill>
                  <a:latin typeface="Tahoma" pitchFamily="34" charset="0"/>
                </a:rPr>
                <a:t>Phase 2</a:t>
              </a:r>
            </a:p>
          </p:txBody>
        </p:sp>
      </p:grpSp>
      <p:sp>
        <p:nvSpPr>
          <p:cNvPr id="12293" name="Rectangle 35"/>
          <p:cNvSpPr>
            <a:spLocks noChangeArrowheads="1"/>
          </p:cNvSpPr>
          <p:nvPr/>
        </p:nvSpPr>
        <p:spPr bwMode="auto">
          <a:xfrm>
            <a:off x="1771650" y="3276600"/>
            <a:ext cx="4572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buNone/>
            </a:pPr>
            <a:r>
              <a:rPr lang="en-US" sz="2100" b="1" dirty="0"/>
              <a:t>Example of a multi-phase, multi-server system:</a:t>
            </a:r>
          </a:p>
        </p:txBody>
      </p:sp>
    </p:spTree>
    <p:extLst>
      <p:ext uri="{BB962C8B-B14F-4D97-AF65-F5344CB8AC3E}">
        <p14:creationId xmlns:p14="http://schemas.microsoft.com/office/powerpoint/2010/main" val="42829085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" y="96838"/>
            <a:ext cx="8458200" cy="792162"/>
          </a:xfrm>
        </p:spPr>
        <p:txBody>
          <a:bodyPr>
            <a:normAutofit/>
          </a:bodyPr>
          <a:lstStyle/>
          <a:p>
            <a:r>
              <a:rPr lang="en-US" dirty="0"/>
              <a:t>Elements of Waiting Line Analysis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458200" cy="4525963"/>
          </a:xfrm>
        </p:spPr>
        <p:txBody>
          <a:bodyPr/>
          <a:lstStyle/>
          <a:p>
            <a:r>
              <a:rPr lang="en-US" sz="2400" dirty="0"/>
              <a:t>Arrival rate (</a:t>
            </a:r>
            <a:r>
              <a:rPr lang="el-GR" sz="2400" dirty="0"/>
              <a:t>λ</a:t>
            </a:r>
            <a:r>
              <a:rPr lang="en-US" sz="24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frequency at which customers arrive at a waiting line according to a probability distribution, usually Poisson</a:t>
            </a:r>
          </a:p>
          <a:p>
            <a:r>
              <a:rPr lang="en-US" sz="2400" dirty="0"/>
              <a:t>Service rate (</a:t>
            </a:r>
            <a:r>
              <a:rPr lang="el-GR" sz="2400" dirty="0"/>
              <a:t>μ</a:t>
            </a:r>
            <a:r>
              <a:rPr lang="en-US" sz="24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time required to serve a customer, usually described by negative exponential distribution</a:t>
            </a:r>
          </a:p>
          <a:p>
            <a:r>
              <a:rPr lang="en-US" sz="2400" dirty="0"/>
              <a:t>Service rate must be higher than arrival rate (</a:t>
            </a:r>
            <a:r>
              <a:rPr lang="el-GR" sz="2400" dirty="0"/>
              <a:t>λ</a:t>
            </a:r>
            <a:r>
              <a:rPr lang="en-US" sz="2400" dirty="0"/>
              <a:t> &lt; </a:t>
            </a:r>
            <a:r>
              <a:rPr lang="el-GR" sz="2400" dirty="0"/>
              <a:t>μ</a:t>
            </a:r>
            <a:r>
              <a:rPr lang="en-US" sz="2400" dirty="0"/>
              <a:t>)</a:t>
            </a:r>
          </a:p>
          <a:p>
            <a:r>
              <a:rPr lang="en-US" sz="2400" dirty="0"/>
              <a:t>Queue discipline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order in which customers are served</a:t>
            </a:r>
          </a:p>
          <a:p>
            <a:r>
              <a:rPr lang="en-US" sz="2400" dirty="0"/>
              <a:t>Infinite queue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can be of any length; length of a </a:t>
            </a:r>
            <a:r>
              <a:rPr lang="en-US" sz="2000" b="1" dirty="0"/>
              <a:t>finite</a:t>
            </a:r>
            <a:r>
              <a:rPr lang="en-US" sz="2000" dirty="0"/>
              <a:t> queue is limited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9-10-07 at 3.28.11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069" b="-35069"/>
          <a:stretch>
            <a:fillRect/>
          </a:stretch>
        </p:blipFill>
        <p:spPr/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Poisson and Negative Exponential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98D6-83D2-45EB-BBF4-5721A4BD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Service 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5E5F7-92B3-4A70-884F-D9095D8D0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00201"/>
            <a:ext cx="8229600" cy="1752599"/>
          </a:xfrm>
        </p:spPr>
        <p:txBody>
          <a:bodyPr/>
          <a:lstStyle/>
          <a:p>
            <a:r>
              <a:rPr lang="en-US" dirty="0"/>
              <a:t>In 2020 the Services sector generates more than 80% of Australia’s GDP and employs over 87% of our workforce. Over 90% of the female workforce is engaged in the Services sector.*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96199-CB89-4443-ADBA-0E8644D46812}"/>
              </a:ext>
            </a:extLst>
          </p:cNvPr>
          <p:cNvSpPr txBox="1"/>
          <p:nvPr/>
        </p:nvSpPr>
        <p:spPr>
          <a:xfrm>
            <a:off x="1752600" y="5486400"/>
            <a:ext cx="8839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dirty="0"/>
              <a:t>*Statistical Showcase Australia's Services Industry 2020 v4, Australian Services Roundtable. 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338425260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78840" y="52215"/>
            <a:ext cx="7378700" cy="914400"/>
          </a:xfrm>
        </p:spPr>
        <p:txBody>
          <a:bodyPr/>
          <a:lstStyle/>
          <a:p>
            <a:r>
              <a:rPr lang="en-US" dirty="0"/>
              <a:t>Operating Characteristics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9259"/>
          <a:stretch>
            <a:fillRect/>
          </a:stretch>
        </p:blipFill>
        <p:spPr>
          <a:xfrm>
            <a:off x="838200" y="2014538"/>
            <a:ext cx="7467600" cy="3268663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23862" y="990600"/>
            <a:ext cx="7958138" cy="98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/>
              <a:t>Operating characteristics</a:t>
            </a:r>
            <a:r>
              <a:rPr lang="en-US" sz="2800" dirty="0"/>
              <a:t> are assumed to approach a </a:t>
            </a:r>
            <a:r>
              <a:rPr lang="en-US" sz="2800" i="1" dirty="0"/>
              <a:t>steady state</a:t>
            </a:r>
          </a:p>
        </p:txBody>
      </p:sp>
    </p:spTree>
    <p:extLst>
      <p:ext uri="{BB962C8B-B14F-4D97-AF65-F5344CB8AC3E}">
        <p14:creationId xmlns:p14="http://schemas.microsoft.com/office/powerpoint/2010/main" val="49344934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Managers typically consider five measures when evaluating waiting line performance:</a:t>
            </a:r>
          </a:p>
          <a:p>
            <a:pPr marL="801688" lvl="1" indent="-457200" eaLnBrk="1" hangingPunct="1">
              <a:buFontTx/>
              <a:buAutoNum type="arabicPeriod"/>
            </a:pPr>
            <a:r>
              <a:rPr lang="en-US" sz="2000" dirty="0"/>
              <a:t>The average number of customers waiting (in line or in the system)</a:t>
            </a:r>
          </a:p>
          <a:p>
            <a:pPr marL="801688" lvl="1" indent="-457200" eaLnBrk="1" hangingPunct="1">
              <a:buFontTx/>
              <a:buAutoNum type="arabicPeriod"/>
            </a:pPr>
            <a:r>
              <a:rPr lang="en-US" sz="2000" dirty="0"/>
              <a:t>The average time customers wait (in line or in the system)</a:t>
            </a:r>
          </a:p>
          <a:p>
            <a:pPr marL="801688" lvl="1" indent="-457200" eaLnBrk="1" hangingPunct="1">
              <a:buFontTx/>
              <a:buAutoNum type="arabicPeriod"/>
            </a:pPr>
            <a:r>
              <a:rPr lang="en-US" sz="2000" dirty="0"/>
              <a:t>System utilization</a:t>
            </a:r>
          </a:p>
          <a:p>
            <a:pPr marL="801688" lvl="1" indent="-457200" eaLnBrk="1" hangingPunct="1">
              <a:buFontTx/>
              <a:buAutoNum type="arabicPeriod"/>
            </a:pPr>
            <a:r>
              <a:rPr lang="en-US" sz="2000" dirty="0"/>
              <a:t>The implied cost of a given level of capacity and its related waiting line</a:t>
            </a:r>
          </a:p>
          <a:p>
            <a:pPr marL="801688" lvl="1" indent="-457200" eaLnBrk="1" hangingPunct="1">
              <a:buFontTx/>
              <a:buAutoNum type="arabicPeriod"/>
            </a:pPr>
            <a:r>
              <a:rPr lang="en-US" sz="2000" dirty="0"/>
              <a:t>The probability that an arrival will have to wait for service</a:t>
            </a: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Waiting Line Metrics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40360" y="96838"/>
            <a:ext cx="8458200" cy="792162"/>
          </a:xfrm>
        </p:spPr>
        <p:txBody>
          <a:bodyPr/>
          <a:lstStyle/>
          <a:p>
            <a:r>
              <a:rPr lang="en-US" dirty="0"/>
              <a:t>Basic Single-Server Model</a:t>
            </a:r>
          </a:p>
        </p:txBody>
      </p:sp>
      <p:sp>
        <p:nvSpPr>
          <p:cNvPr id="247812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457200" y="1249680"/>
            <a:ext cx="4038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Assumptions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Poisson arrival rate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exponential service times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first-come, first-served queue discipline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infinite queue length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infinite calling population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48200" y="1249680"/>
            <a:ext cx="4038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Computations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l-GR" dirty="0"/>
              <a:t>λ</a:t>
            </a:r>
            <a:r>
              <a:rPr lang="en-US" dirty="0"/>
              <a:t> = mean arrival rate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 service rate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n = number of customers in line</a:t>
            </a:r>
            <a:endParaRPr lang="el-GR" dirty="0"/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112078"/>
            <a:ext cx="84582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Single-Server Model</a:t>
            </a:r>
            <a:br>
              <a:rPr lang="en-US" dirty="0"/>
            </a:br>
            <a:r>
              <a:rPr lang="en-US" sz="2000" dirty="0"/>
              <a:t>(you don’t need to know how to do the calculations)</a:t>
            </a:r>
          </a:p>
        </p:txBody>
      </p:sp>
      <p:sp>
        <p:nvSpPr>
          <p:cNvPr id="248836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457200" y="1285240"/>
            <a:ext cx="4038600" cy="3429000"/>
          </a:xfrm>
        </p:spPr>
        <p:txBody>
          <a:bodyPr/>
          <a:lstStyle/>
          <a:p>
            <a:r>
              <a:rPr lang="en-US" sz="2000" dirty="0"/>
              <a:t>probability that no customers are in queuing system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probability of </a:t>
            </a:r>
            <a:r>
              <a:rPr lang="en-US" sz="2000" i="1" dirty="0"/>
              <a:t>n</a:t>
            </a:r>
            <a:r>
              <a:rPr lang="en-US" sz="2000" dirty="0"/>
              <a:t> customers in queuing system</a:t>
            </a:r>
          </a:p>
        </p:txBody>
      </p:sp>
      <p:sp>
        <p:nvSpPr>
          <p:cNvPr id="248837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48200" y="1285240"/>
            <a:ext cx="4038600" cy="3276600"/>
          </a:xfrm>
        </p:spPr>
        <p:txBody>
          <a:bodyPr/>
          <a:lstStyle/>
          <a:p>
            <a:r>
              <a:rPr lang="en-US" sz="2000" dirty="0"/>
              <a:t>average number of customers in queuing system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average number of customers in waiting line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4000" y="2025650"/>
            <a:ext cx="2743200" cy="1098550"/>
            <a:chOff x="1524000" y="1905000"/>
            <a:chExt cx="2743200" cy="1098550"/>
          </a:xfrm>
        </p:grpSpPr>
        <p:sp>
          <p:nvSpPr>
            <p:cNvPr id="248843" name="Text Box 11"/>
            <p:cNvSpPr txBox="1">
              <a:spLocks noChangeArrowheads="1"/>
            </p:cNvSpPr>
            <p:nvPr/>
          </p:nvSpPr>
          <p:spPr bwMode="auto">
            <a:xfrm>
              <a:off x="2057400" y="1905000"/>
              <a:ext cx="2209800" cy="1098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n-US" sz="6600" dirty="0">
                  <a:effectLst/>
                </a:rPr>
                <a:t>(   )</a:t>
              </a:r>
            </a:p>
          </p:txBody>
        </p:sp>
        <p:sp>
          <p:nvSpPr>
            <p:cNvPr id="248844" name="Text Box 12"/>
            <p:cNvSpPr txBox="1">
              <a:spLocks noChangeArrowheads="1"/>
            </p:cNvSpPr>
            <p:nvPr/>
          </p:nvSpPr>
          <p:spPr bwMode="auto">
            <a:xfrm>
              <a:off x="1524000" y="2346325"/>
              <a:ext cx="2209800" cy="3968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n-US" i="1" dirty="0">
                  <a:effectLst/>
                </a:rPr>
                <a:t>P</a:t>
              </a:r>
              <a:r>
                <a:rPr lang="en-US" baseline="-25000" dirty="0">
                  <a:effectLst/>
                </a:rPr>
                <a:t>0</a:t>
              </a:r>
              <a:r>
                <a:rPr lang="en-US" dirty="0">
                  <a:effectLst/>
                </a:rPr>
                <a:t> =    1 – </a:t>
              </a:r>
              <a:endParaRPr lang="en-US" i="1" dirty="0">
                <a:effectLst/>
              </a:endParaRPr>
            </a:p>
          </p:txBody>
        </p:sp>
        <p:grpSp>
          <p:nvGrpSpPr>
            <p:cNvPr id="248845" name="Group 13"/>
            <p:cNvGrpSpPr>
              <a:grpSpLocks/>
            </p:cNvGrpSpPr>
            <p:nvPr/>
          </p:nvGrpSpPr>
          <p:grpSpPr bwMode="auto">
            <a:xfrm>
              <a:off x="2819400" y="2117725"/>
              <a:ext cx="457200" cy="854075"/>
              <a:chOff x="960" y="1440"/>
              <a:chExt cx="288" cy="538"/>
            </a:xfrm>
          </p:grpSpPr>
          <p:sp>
            <p:nvSpPr>
              <p:cNvPr id="248846" name="Text Box 14"/>
              <p:cNvSpPr txBox="1">
                <a:spLocks noChangeArrowheads="1"/>
              </p:cNvSpPr>
              <p:nvPr/>
            </p:nvSpPr>
            <p:spPr bwMode="auto">
              <a:xfrm>
                <a:off x="960" y="1440"/>
                <a:ext cx="288" cy="5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l-GR">
                    <a:effectLst/>
                  </a:rPr>
                  <a:t>λ</a:t>
                </a:r>
                <a:endParaRPr lang="en-US" dirty="0">
                  <a:effectLst/>
                </a:endParaRPr>
              </a:p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l-GR">
                    <a:effectLst/>
                  </a:rPr>
                  <a:t>μ</a:t>
                </a:r>
              </a:p>
            </p:txBody>
          </p:sp>
          <p:sp>
            <p:nvSpPr>
              <p:cNvPr id="248847" name="Line 15"/>
              <p:cNvSpPr>
                <a:spLocks noChangeShapeType="1"/>
              </p:cNvSpPr>
              <p:nvPr/>
            </p:nvSpPr>
            <p:spPr bwMode="auto">
              <a:xfrm>
                <a:off x="960" y="1728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>
                  <a:effectLst/>
                </a:endParaRPr>
              </a:p>
            </p:txBody>
          </p:sp>
        </p:grpSp>
      </p:grpSp>
      <p:grpSp>
        <p:nvGrpSpPr>
          <p:cNvPr id="248848" name="Group 16"/>
          <p:cNvGrpSpPr>
            <a:grpSpLocks/>
          </p:cNvGrpSpPr>
          <p:nvPr/>
        </p:nvGrpSpPr>
        <p:grpSpPr bwMode="auto">
          <a:xfrm>
            <a:off x="609600" y="4267200"/>
            <a:ext cx="4343400" cy="1098550"/>
            <a:chOff x="144" y="2592"/>
            <a:chExt cx="2736" cy="692"/>
          </a:xfrm>
        </p:grpSpPr>
        <p:grpSp>
          <p:nvGrpSpPr>
            <p:cNvPr id="248849" name="Group 17"/>
            <p:cNvGrpSpPr>
              <a:grpSpLocks/>
            </p:cNvGrpSpPr>
            <p:nvPr/>
          </p:nvGrpSpPr>
          <p:grpSpPr bwMode="auto">
            <a:xfrm>
              <a:off x="144" y="2592"/>
              <a:ext cx="2736" cy="692"/>
              <a:chOff x="192" y="1824"/>
              <a:chExt cx="2736" cy="692"/>
            </a:xfrm>
          </p:grpSpPr>
          <p:sp>
            <p:nvSpPr>
              <p:cNvPr id="248850" name="Text Box 18"/>
              <p:cNvSpPr txBox="1">
                <a:spLocks noChangeArrowheads="1"/>
              </p:cNvSpPr>
              <p:nvPr/>
            </p:nvSpPr>
            <p:spPr bwMode="auto">
              <a:xfrm>
                <a:off x="528" y="1824"/>
                <a:ext cx="2400" cy="69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n-US" sz="6600" dirty="0">
                    <a:effectLst/>
                  </a:rPr>
                  <a:t>( )   ( )(   )</a:t>
                </a:r>
              </a:p>
            </p:txBody>
          </p:sp>
          <p:sp>
            <p:nvSpPr>
              <p:cNvPr id="248851" name="Text Box 19"/>
              <p:cNvSpPr txBox="1">
                <a:spLocks noChangeArrowheads="1"/>
              </p:cNvSpPr>
              <p:nvPr/>
            </p:nvSpPr>
            <p:spPr bwMode="auto">
              <a:xfrm>
                <a:off x="192" y="2064"/>
                <a:ext cx="244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n-US" i="1" dirty="0">
                    <a:effectLst/>
                  </a:rPr>
                  <a:t>P</a:t>
                </a:r>
                <a:r>
                  <a:rPr lang="en-US" i="1" baseline="-25000" dirty="0">
                    <a:effectLst/>
                  </a:rPr>
                  <a:t>n</a:t>
                </a:r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=             ∙ </a:t>
                </a:r>
                <a:r>
                  <a:rPr lang="en-US" i="1" dirty="0">
                    <a:effectLst/>
                  </a:rPr>
                  <a:t>P</a:t>
                </a:r>
                <a:r>
                  <a:rPr lang="en-US" baseline="-25000" dirty="0">
                    <a:effectLst/>
                  </a:rPr>
                  <a:t>0</a:t>
                </a:r>
                <a:r>
                  <a:rPr lang="en-US" dirty="0">
                    <a:effectLst/>
                  </a:rPr>
                  <a:t> =              1 – </a:t>
                </a:r>
                <a:endParaRPr lang="en-US" i="1" dirty="0">
                  <a:effectLst/>
                </a:endParaRPr>
              </a:p>
            </p:txBody>
          </p:sp>
          <p:sp>
            <p:nvSpPr>
              <p:cNvPr id="248852" name="Text Box 20"/>
              <p:cNvSpPr txBox="1">
                <a:spLocks noChangeArrowheads="1"/>
              </p:cNvSpPr>
              <p:nvPr/>
            </p:nvSpPr>
            <p:spPr bwMode="auto">
              <a:xfrm>
                <a:off x="768" y="1920"/>
                <a:ext cx="2112" cy="5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l-GR">
                    <a:effectLst/>
                  </a:rPr>
                  <a:t>λ</a:t>
                </a:r>
                <a:r>
                  <a:rPr lang="en-US" dirty="0">
                    <a:effectLst/>
                  </a:rPr>
                  <a:t>   </a:t>
                </a:r>
                <a:r>
                  <a:rPr lang="en-US" i="1" baseline="30000" dirty="0">
                    <a:effectLst/>
                  </a:rPr>
                  <a:t>n</a:t>
                </a:r>
                <a:r>
                  <a:rPr lang="en-US" dirty="0">
                    <a:effectLst/>
                  </a:rPr>
                  <a:t>              </a:t>
                </a:r>
                <a:r>
                  <a:rPr lang="el-GR">
                    <a:effectLst/>
                  </a:rPr>
                  <a:t>λ</a:t>
                </a:r>
                <a:r>
                  <a:rPr lang="en-US" dirty="0">
                    <a:effectLst/>
                  </a:rPr>
                  <a:t>    </a:t>
                </a:r>
                <a:r>
                  <a:rPr lang="en-US" i="1" baseline="30000" dirty="0">
                    <a:effectLst/>
                  </a:rPr>
                  <a:t>n</a:t>
                </a:r>
                <a:r>
                  <a:rPr lang="en-US" dirty="0">
                    <a:effectLst/>
                  </a:rPr>
                  <a:t>          </a:t>
                </a:r>
                <a:r>
                  <a:rPr lang="el-GR">
                    <a:effectLst/>
                  </a:rPr>
                  <a:t>λ</a:t>
                </a:r>
                <a:endParaRPr lang="en-US" dirty="0">
                  <a:effectLst/>
                </a:endParaRPr>
              </a:p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l-GR">
                    <a:effectLst/>
                  </a:rPr>
                  <a:t>μ</a:t>
                </a:r>
                <a:r>
                  <a:rPr lang="en-US" dirty="0">
                    <a:effectLst/>
                  </a:rPr>
                  <a:t>                  </a:t>
                </a:r>
                <a:r>
                  <a:rPr lang="el-GR">
                    <a:effectLst/>
                  </a:rPr>
                  <a:t>μ</a:t>
                </a:r>
                <a:r>
                  <a:rPr lang="en-US" dirty="0">
                    <a:effectLst/>
                  </a:rPr>
                  <a:t>               </a:t>
                </a:r>
                <a:r>
                  <a:rPr lang="el-GR">
                    <a:effectLst/>
                  </a:rPr>
                  <a:t>μ</a:t>
                </a:r>
              </a:p>
            </p:txBody>
          </p:sp>
        </p:grpSp>
        <p:sp>
          <p:nvSpPr>
            <p:cNvPr id="248853" name="Line 21"/>
            <p:cNvSpPr>
              <a:spLocks noChangeShapeType="1"/>
            </p:cNvSpPr>
            <p:nvPr/>
          </p:nvSpPr>
          <p:spPr bwMode="auto">
            <a:xfrm>
              <a:off x="720" y="297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effectLst/>
              </a:endParaRPr>
            </a:p>
          </p:txBody>
        </p:sp>
        <p:sp>
          <p:nvSpPr>
            <p:cNvPr id="248854" name="Line 22"/>
            <p:cNvSpPr>
              <a:spLocks noChangeShapeType="1"/>
            </p:cNvSpPr>
            <p:nvPr/>
          </p:nvSpPr>
          <p:spPr bwMode="auto">
            <a:xfrm>
              <a:off x="1632" y="297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effectLst/>
              </a:endParaRPr>
            </a:p>
          </p:txBody>
        </p:sp>
        <p:sp>
          <p:nvSpPr>
            <p:cNvPr id="248855" name="Line 23"/>
            <p:cNvSpPr>
              <a:spLocks noChangeShapeType="1"/>
            </p:cNvSpPr>
            <p:nvPr/>
          </p:nvSpPr>
          <p:spPr bwMode="auto">
            <a:xfrm>
              <a:off x="2400" y="297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effectLst/>
              </a:endParaRPr>
            </a:p>
          </p:txBody>
        </p:sp>
      </p:grpSp>
      <p:grpSp>
        <p:nvGrpSpPr>
          <p:cNvPr id="248856" name="Group 24"/>
          <p:cNvGrpSpPr>
            <a:grpSpLocks/>
          </p:cNvGrpSpPr>
          <p:nvPr/>
        </p:nvGrpSpPr>
        <p:grpSpPr bwMode="auto">
          <a:xfrm>
            <a:off x="5867400" y="2238375"/>
            <a:ext cx="1371600" cy="854075"/>
            <a:chOff x="384" y="2640"/>
            <a:chExt cx="864" cy="538"/>
          </a:xfrm>
        </p:grpSpPr>
        <p:sp>
          <p:nvSpPr>
            <p:cNvPr id="248857" name="Text Box 25"/>
            <p:cNvSpPr txBox="1">
              <a:spLocks noChangeArrowheads="1"/>
            </p:cNvSpPr>
            <p:nvPr/>
          </p:nvSpPr>
          <p:spPr bwMode="auto">
            <a:xfrm>
              <a:off x="384" y="2784"/>
              <a:ext cx="720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n-US" i="1" dirty="0">
                  <a:effectLst/>
                </a:rPr>
                <a:t>L</a:t>
              </a:r>
              <a:r>
                <a:rPr lang="en-US" dirty="0">
                  <a:effectLst/>
                </a:rPr>
                <a:t> =</a:t>
              </a:r>
              <a:endParaRPr lang="en-US" i="1" dirty="0">
                <a:effectLst/>
              </a:endParaRPr>
            </a:p>
          </p:txBody>
        </p:sp>
        <p:sp>
          <p:nvSpPr>
            <p:cNvPr id="248858" name="Text Box 26"/>
            <p:cNvSpPr txBox="1">
              <a:spLocks noChangeArrowheads="1"/>
            </p:cNvSpPr>
            <p:nvPr/>
          </p:nvSpPr>
          <p:spPr bwMode="auto">
            <a:xfrm>
              <a:off x="720" y="2640"/>
              <a:ext cx="528" cy="5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n-US" dirty="0">
                  <a:effectLst/>
                </a:rPr>
                <a:t>   </a:t>
              </a:r>
              <a:r>
                <a:rPr lang="el-GR">
                  <a:effectLst/>
                </a:rPr>
                <a:t>λ</a:t>
              </a:r>
              <a:endParaRPr lang="en-US" dirty="0">
                <a:effectLst/>
              </a:endParaRPr>
            </a:p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l-GR">
                  <a:effectLst/>
                </a:rPr>
                <a:t>μ</a:t>
              </a:r>
              <a:r>
                <a:rPr lang="en-US" dirty="0">
                  <a:effectLst/>
                </a:rPr>
                <a:t> – </a:t>
              </a:r>
              <a:r>
                <a:rPr lang="el-GR">
                  <a:effectLst/>
                </a:rPr>
                <a:t>λ</a:t>
              </a:r>
            </a:p>
          </p:txBody>
        </p:sp>
        <p:sp>
          <p:nvSpPr>
            <p:cNvPr id="248859" name="Line 27"/>
            <p:cNvSpPr>
              <a:spLocks noChangeShapeType="1"/>
            </p:cNvSpPr>
            <p:nvPr/>
          </p:nvSpPr>
          <p:spPr bwMode="auto">
            <a:xfrm>
              <a:off x="720" y="2928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effectLst/>
              </a:endParaRPr>
            </a:p>
          </p:txBody>
        </p:sp>
      </p:grpSp>
      <p:grpSp>
        <p:nvGrpSpPr>
          <p:cNvPr id="248860" name="Group 28"/>
          <p:cNvGrpSpPr>
            <a:grpSpLocks/>
          </p:cNvGrpSpPr>
          <p:nvPr/>
        </p:nvGrpSpPr>
        <p:grpSpPr bwMode="auto">
          <a:xfrm>
            <a:off x="5791200" y="4419600"/>
            <a:ext cx="2819400" cy="854075"/>
            <a:chOff x="336" y="3120"/>
            <a:chExt cx="1776" cy="538"/>
          </a:xfrm>
        </p:grpSpPr>
        <p:grpSp>
          <p:nvGrpSpPr>
            <p:cNvPr id="248861" name="Group 29"/>
            <p:cNvGrpSpPr>
              <a:grpSpLocks/>
            </p:cNvGrpSpPr>
            <p:nvPr/>
          </p:nvGrpSpPr>
          <p:grpSpPr bwMode="auto">
            <a:xfrm>
              <a:off x="336" y="3120"/>
              <a:ext cx="1776" cy="538"/>
              <a:chOff x="336" y="3120"/>
              <a:chExt cx="1776" cy="538"/>
            </a:xfrm>
          </p:grpSpPr>
          <p:sp>
            <p:nvSpPr>
              <p:cNvPr id="248862" name="Text Box 30"/>
              <p:cNvSpPr txBox="1">
                <a:spLocks noChangeArrowheads="1"/>
              </p:cNvSpPr>
              <p:nvPr/>
            </p:nvSpPr>
            <p:spPr bwMode="auto">
              <a:xfrm>
                <a:off x="336" y="3264"/>
                <a:ext cx="52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n-US" i="1" dirty="0">
                    <a:effectLst/>
                  </a:rPr>
                  <a:t>L</a:t>
                </a:r>
                <a:r>
                  <a:rPr lang="en-US" i="1" baseline="-25000" dirty="0">
                    <a:effectLst/>
                  </a:rPr>
                  <a:t>q</a:t>
                </a:r>
                <a:r>
                  <a:rPr lang="en-US" dirty="0">
                    <a:effectLst/>
                  </a:rPr>
                  <a:t> =</a:t>
                </a:r>
                <a:endParaRPr lang="en-US" i="1" dirty="0">
                  <a:effectLst/>
                </a:endParaRPr>
              </a:p>
            </p:txBody>
          </p:sp>
          <p:sp>
            <p:nvSpPr>
              <p:cNvPr id="248863" name="Text Box 31"/>
              <p:cNvSpPr txBox="1">
                <a:spLocks noChangeArrowheads="1"/>
              </p:cNvSpPr>
              <p:nvPr/>
            </p:nvSpPr>
            <p:spPr bwMode="auto">
              <a:xfrm>
                <a:off x="720" y="3120"/>
                <a:ext cx="1392" cy="5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n-US" dirty="0">
                    <a:effectLst/>
                  </a:rPr>
                  <a:t>     </a:t>
                </a:r>
                <a:r>
                  <a:rPr lang="el-GR">
                    <a:effectLst/>
                  </a:rPr>
                  <a:t>λ</a:t>
                </a:r>
                <a:r>
                  <a:rPr lang="en-US" baseline="30000" dirty="0">
                    <a:effectLst/>
                  </a:rPr>
                  <a:t>2</a:t>
                </a:r>
                <a:endParaRPr lang="en-US" dirty="0">
                  <a:effectLst/>
                </a:endParaRPr>
              </a:p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l-GR">
                    <a:effectLst/>
                  </a:rPr>
                  <a:t>μ</a:t>
                </a:r>
                <a:r>
                  <a:rPr lang="en-US" dirty="0">
                    <a:effectLst/>
                  </a:rPr>
                  <a:t> (</a:t>
                </a:r>
                <a:r>
                  <a:rPr lang="el-GR">
                    <a:effectLst/>
                  </a:rPr>
                  <a:t>μ</a:t>
                </a:r>
                <a:r>
                  <a:rPr lang="en-US" dirty="0">
                    <a:effectLst/>
                  </a:rPr>
                  <a:t> – </a:t>
                </a:r>
                <a:r>
                  <a:rPr lang="el-GR">
                    <a:effectLst/>
                  </a:rPr>
                  <a:t>λ</a:t>
                </a:r>
                <a:r>
                  <a:rPr lang="en-US" dirty="0">
                    <a:effectLst/>
                  </a:rPr>
                  <a:t>)</a:t>
                </a:r>
                <a:endParaRPr lang="el-GR">
                  <a:effectLst/>
                </a:endParaRPr>
              </a:p>
            </p:txBody>
          </p:sp>
        </p:grpSp>
        <p:sp>
          <p:nvSpPr>
            <p:cNvPr id="248864" name="Line 32"/>
            <p:cNvSpPr>
              <a:spLocks noChangeShapeType="1"/>
            </p:cNvSpPr>
            <p:nvPr/>
          </p:nvSpPr>
          <p:spPr bwMode="auto">
            <a:xfrm>
              <a:off x="768" y="3408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effectLst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101918"/>
            <a:ext cx="84582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Single-Server Model</a:t>
            </a:r>
            <a:br>
              <a:rPr lang="en-US" dirty="0"/>
            </a:br>
            <a:r>
              <a:rPr lang="en-US" sz="2000" dirty="0"/>
              <a:t>(you don’t need to know how to do the calculations)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457200" y="1300797"/>
            <a:ext cx="4038600" cy="4525963"/>
          </a:xfrm>
        </p:spPr>
        <p:txBody>
          <a:bodyPr/>
          <a:lstStyle/>
          <a:p>
            <a:r>
              <a:rPr lang="en-US" sz="2000" dirty="0"/>
              <a:t>average time customer spends in queuing system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average time customer spends waiting in line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48200" y="1300797"/>
            <a:ext cx="4038600" cy="4525963"/>
          </a:xfrm>
        </p:spPr>
        <p:txBody>
          <a:bodyPr/>
          <a:lstStyle/>
          <a:p>
            <a:r>
              <a:rPr lang="en-US" sz="2000" dirty="0"/>
              <a:t>probability that server is busy and a customer has to wait (utilization factor)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probability that server is idle and customer can be served</a:t>
            </a:r>
          </a:p>
        </p:txBody>
      </p:sp>
      <p:grpSp>
        <p:nvGrpSpPr>
          <p:cNvPr id="249866" name="Group 10"/>
          <p:cNvGrpSpPr>
            <a:grpSpLocks/>
          </p:cNvGrpSpPr>
          <p:nvPr/>
        </p:nvGrpSpPr>
        <p:grpSpPr bwMode="auto">
          <a:xfrm>
            <a:off x="1447800" y="2291397"/>
            <a:ext cx="2819400" cy="854075"/>
            <a:chOff x="432" y="1536"/>
            <a:chExt cx="1776" cy="538"/>
          </a:xfrm>
        </p:grpSpPr>
        <p:grpSp>
          <p:nvGrpSpPr>
            <p:cNvPr id="249867" name="Group 11"/>
            <p:cNvGrpSpPr>
              <a:grpSpLocks/>
            </p:cNvGrpSpPr>
            <p:nvPr/>
          </p:nvGrpSpPr>
          <p:grpSpPr bwMode="auto">
            <a:xfrm>
              <a:off x="432" y="1536"/>
              <a:ext cx="1776" cy="538"/>
              <a:chOff x="432" y="1536"/>
              <a:chExt cx="1776" cy="538"/>
            </a:xfrm>
          </p:grpSpPr>
          <p:sp>
            <p:nvSpPr>
              <p:cNvPr id="249868" name="Text Box 12"/>
              <p:cNvSpPr txBox="1">
                <a:spLocks noChangeArrowheads="1"/>
              </p:cNvSpPr>
              <p:nvPr/>
            </p:nvSpPr>
            <p:spPr bwMode="auto">
              <a:xfrm>
                <a:off x="816" y="1536"/>
                <a:ext cx="1392" cy="5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n-US" i="1" dirty="0">
                    <a:effectLst/>
                  </a:rPr>
                  <a:t>   1          L</a:t>
                </a:r>
                <a:endParaRPr lang="en-US" dirty="0">
                  <a:effectLst/>
                </a:endParaRPr>
              </a:p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l-GR" dirty="0">
                    <a:effectLst/>
                  </a:rPr>
                  <a:t>μ</a:t>
                </a:r>
                <a:r>
                  <a:rPr lang="en-US" dirty="0">
                    <a:effectLst/>
                  </a:rPr>
                  <a:t> – </a:t>
                </a:r>
                <a:r>
                  <a:rPr lang="el-GR" dirty="0">
                    <a:effectLst/>
                  </a:rPr>
                  <a:t>λ</a:t>
                </a:r>
                <a:r>
                  <a:rPr lang="en-US" dirty="0">
                    <a:effectLst/>
                  </a:rPr>
                  <a:t>       </a:t>
                </a:r>
                <a:r>
                  <a:rPr lang="el-GR" dirty="0">
                    <a:effectLst/>
                  </a:rPr>
                  <a:t>λ</a:t>
                </a:r>
              </a:p>
            </p:txBody>
          </p:sp>
          <p:sp>
            <p:nvSpPr>
              <p:cNvPr id="249869" name="Text Box 13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1392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n-US" i="1" dirty="0">
                    <a:effectLst/>
                  </a:rPr>
                  <a:t>W</a:t>
                </a:r>
                <a:r>
                  <a:rPr lang="en-US" dirty="0">
                    <a:effectLst/>
                  </a:rPr>
                  <a:t> =             =</a:t>
                </a:r>
                <a:endParaRPr lang="en-US" i="1" dirty="0">
                  <a:effectLst/>
                </a:endParaRPr>
              </a:p>
            </p:txBody>
          </p:sp>
        </p:grpSp>
        <p:sp>
          <p:nvSpPr>
            <p:cNvPr id="249870" name="Line 14"/>
            <p:cNvSpPr>
              <a:spLocks noChangeShapeType="1"/>
            </p:cNvSpPr>
            <p:nvPr/>
          </p:nvSpPr>
          <p:spPr bwMode="auto">
            <a:xfrm>
              <a:off x="864" y="1824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effectLst/>
              </a:endParaRPr>
            </a:p>
          </p:txBody>
        </p:sp>
        <p:sp>
          <p:nvSpPr>
            <p:cNvPr id="249871" name="Line 15"/>
            <p:cNvSpPr>
              <a:spLocks noChangeShapeType="1"/>
            </p:cNvSpPr>
            <p:nvPr/>
          </p:nvSpPr>
          <p:spPr bwMode="auto">
            <a:xfrm>
              <a:off x="1536" y="182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effectLst/>
              </a:endParaRPr>
            </a:p>
          </p:txBody>
        </p:sp>
      </p:grpSp>
      <p:grpSp>
        <p:nvGrpSpPr>
          <p:cNvPr id="249872" name="Group 16"/>
          <p:cNvGrpSpPr>
            <a:grpSpLocks/>
          </p:cNvGrpSpPr>
          <p:nvPr/>
        </p:nvGrpSpPr>
        <p:grpSpPr bwMode="auto">
          <a:xfrm>
            <a:off x="1524000" y="4424997"/>
            <a:ext cx="2209800" cy="854075"/>
            <a:chOff x="384" y="2064"/>
            <a:chExt cx="1392" cy="538"/>
          </a:xfrm>
        </p:grpSpPr>
        <p:sp>
          <p:nvSpPr>
            <p:cNvPr id="249873" name="Text Box 17"/>
            <p:cNvSpPr txBox="1">
              <a:spLocks noChangeArrowheads="1"/>
            </p:cNvSpPr>
            <p:nvPr/>
          </p:nvSpPr>
          <p:spPr bwMode="auto">
            <a:xfrm>
              <a:off x="864" y="2064"/>
              <a:ext cx="768" cy="5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n-US" dirty="0">
                  <a:effectLst/>
                </a:rPr>
                <a:t>     </a:t>
              </a:r>
              <a:r>
                <a:rPr lang="el-GR" dirty="0">
                  <a:effectLst/>
                </a:rPr>
                <a:t>λ</a:t>
              </a:r>
              <a:endParaRPr lang="en-US" dirty="0">
                <a:effectLst/>
              </a:endParaRPr>
            </a:p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l-GR" dirty="0">
                  <a:effectLst/>
                </a:rPr>
                <a:t>μ</a:t>
              </a:r>
              <a:r>
                <a:rPr lang="en-US" dirty="0">
                  <a:effectLst/>
                </a:rPr>
                <a:t> (</a:t>
              </a:r>
              <a:r>
                <a:rPr lang="el-GR" dirty="0">
                  <a:effectLst/>
                </a:rPr>
                <a:t>μ</a:t>
              </a:r>
              <a:r>
                <a:rPr lang="en-US" dirty="0">
                  <a:effectLst/>
                </a:rPr>
                <a:t> – </a:t>
              </a:r>
              <a:r>
                <a:rPr lang="el-GR" dirty="0">
                  <a:effectLst/>
                </a:rPr>
                <a:t>λ</a:t>
              </a:r>
              <a:r>
                <a:rPr lang="en-US" dirty="0">
                  <a:effectLst/>
                </a:rPr>
                <a:t>)</a:t>
              </a:r>
              <a:endParaRPr lang="el-GR" dirty="0">
                <a:effectLst/>
              </a:endParaRPr>
            </a:p>
          </p:txBody>
        </p:sp>
        <p:sp>
          <p:nvSpPr>
            <p:cNvPr id="249874" name="Text Box 18"/>
            <p:cNvSpPr txBox="1">
              <a:spLocks noChangeArrowheads="1"/>
            </p:cNvSpPr>
            <p:nvPr/>
          </p:nvSpPr>
          <p:spPr bwMode="auto">
            <a:xfrm>
              <a:off x="384" y="2208"/>
              <a:ext cx="1392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n-US" i="1" dirty="0">
                  <a:effectLst/>
                </a:rPr>
                <a:t>W</a:t>
              </a:r>
              <a:r>
                <a:rPr lang="en-US" i="1" baseline="-25000" dirty="0">
                  <a:effectLst/>
                </a:rPr>
                <a:t>q</a:t>
              </a:r>
              <a:r>
                <a:rPr lang="en-US" i="1" dirty="0">
                  <a:effectLst/>
                </a:rPr>
                <a:t> </a:t>
              </a:r>
              <a:r>
                <a:rPr lang="en-US" dirty="0">
                  <a:effectLst/>
                </a:rPr>
                <a:t>=</a:t>
              </a:r>
              <a:endParaRPr lang="en-US" i="1" dirty="0">
                <a:effectLst/>
              </a:endParaRPr>
            </a:p>
          </p:txBody>
        </p:sp>
        <p:sp>
          <p:nvSpPr>
            <p:cNvPr id="249875" name="Line 19"/>
            <p:cNvSpPr>
              <a:spLocks noChangeShapeType="1"/>
            </p:cNvSpPr>
            <p:nvPr/>
          </p:nvSpPr>
          <p:spPr bwMode="auto">
            <a:xfrm>
              <a:off x="864" y="2352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effectLst/>
              </a:endParaRPr>
            </a:p>
          </p:txBody>
        </p:sp>
      </p:grpSp>
      <p:grpSp>
        <p:nvGrpSpPr>
          <p:cNvPr id="249876" name="Group 20"/>
          <p:cNvGrpSpPr>
            <a:grpSpLocks/>
          </p:cNvGrpSpPr>
          <p:nvPr/>
        </p:nvGrpSpPr>
        <p:grpSpPr bwMode="auto">
          <a:xfrm>
            <a:off x="6172200" y="2519997"/>
            <a:ext cx="990600" cy="854075"/>
            <a:chOff x="144" y="2400"/>
            <a:chExt cx="624" cy="538"/>
          </a:xfrm>
        </p:grpSpPr>
        <p:sp>
          <p:nvSpPr>
            <p:cNvPr id="249877" name="Text Box 21"/>
            <p:cNvSpPr txBox="1">
              <a:spLocks noChangeArrowheads="1"/>
            </p:cNvSpPr>
            <p:nvPr/>
          </p:nvSpPr>
          <p:spPr bwMode="auto">
            <a:xfrm>
              <a:off x="480" y="2400"/>
              <a:ext cx="288" cy="5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l-GR">
                  <a:effectLst/>
                </a:rPr>
                <a:t>λ</a:t>
              </a:r>
              <a:endParaRPr lang="en-US" dirty="0">
                <a:effectLst/>
              </a:endParaRPr>
            </a:p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l-GR">
                  <a:effectLst/>
                </a:rPr>
                <a:t>μ</a:t>
              </a:r>
            </a:p>
          </p:txBody>
        </p:sp>
        <p:grpSp>
          <p:nvGrpSpPr>
            <p:cNvPr id="249878" name="Group 22"/>
            <p:cNvGrpSpPr>
              <a:grpSpLocks/>
            </p:cNvGrpSpPr>
            <p:nvPr/>
          </p:nvGrpSpPr>
          <p:grpSpPr bwMode="auto">
            <a:xfrm>
              <a:off x="144" y="2544"/>
              <a:ext cx="528" cy="250"/>
              <a:chOff x="144" y="2544"/>
              <a:chExt cx="528" cy="250"/>
            </a:xfrm>
          </p:grpSpPr>
          <p:sp>
            <p:nvSpPr>
              <p:cNvPr id="249879" name="Text Box 23"/>
              <p:cNvSpPr txBox="1">
                <a:spLocks noChangeArrowheads="1"/>
              </p:cNvSpPr>
              <p:nvPr/>
            </p:nvSpPr>
            <p:spPr bwMode="auto">
              <a:xfrm>
                <a:off x="144" y="2544"/>
                <a:ext cx="432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l-GR" dirty="0">
                    <a:effectLst/>
                  </a:rPr>
                  <a:t>ρ</a:t>
                </a:r>
                <a:r>
                  <a:rPr lang="en-US" dirty="0">
                    <a:effectLst/>
                  </a:rPr>
                  <a:t> =</a:t>
                </a:r>
                <a:endParaRPr lang="el-GR" dirty="0">
                  <a:effectLst/>
                </a:endParaRPr>
              </a:p>
            </p:txBody>
          </p:sp>
          <p:sp>
            <p:nvSpPr>
              <p:cNvPr id="249880" name="Line 24"/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>
                  <a:effectLst/>
                </a:endParaRPr>
              </a:p>
            </p:txBody>
          </p:sp>
        </p:grpSp>
      </p:grpSp>
      <p:grpSp>
        <p:nvGrpSpPr>
          <p:cNvPr id="249881" name="Group 25"/>
          <p:cNvGrpSpPr>
            <a:grpSpLocks/>
          </p:cNvGrpSpPr>
          <p:nvPr/>
        </p:nvGrpSpPr>
        <p:grpSpPr bwMode="auto">
          <a:xfrm>
            <a:off x="5791200" y="4424997"/>
            <a:ext cx="2209800" cy="1311275"/>
            <a:chOff x="432" y="2736"/>
            <a:chExt cx="1392" cy="826"/>
          </a:xfrm>
        </p:grpSpPr>
        <p:sp>
          <p:nvSpPr>
            <p:cNvPr id="249882" name="Text Box 26"/>
            <p:cNvSpPr txBox="1">
              <a:spLocks noChangeArrowheads="1"/>
            </p:cNvSpPr>
            <p:nvPr/>
          </p:nvSpPr>
          <p:spPr bwMode="auto">
            <a:xfrm>
              <a:off x="432" y="2736"/>
              <a:ext cx="1392" cy="6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n-US" i="1" dirty="0">
                  <a:effectLst/>
                </a:rPr>
                <a:t>I</a:t>
              </a:r>
              <a:r>
                <a:rPr lang="en-US" dirty="0">
                  <a:effectLst/>
                </a:rPr>
                <a:t> = 1 –  </a:t>
              </a:r>
              <a:r>
                <a:rPr lang="el-GR">
                  <a:effectLst/>
                </a:rPr>
                <a:t>ρ</a:t>
              </a:r>
              <a:endParaRPr lang="en-US" dirty="0">
                <a:effectLst/>
              </a:endParaRPr>
            </a:p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endParaRPr lang="en-US" sz="1000" dirty="0">
                <a:effectLst/>
              </a:endParaRPr>
            </a:p>
            <a:p>
              <a:pPr marL="342900" indent="-342900">
                <a:spcBef>
                  <a:spcPct val="50000"/>
                </a:spcBef>
                <a:buFont typeface="Wingdings" charset="2"/>
                <a:buNone/>
              </a:pPr>
              <a:r>
                <a:rPr lang="en-US" dirty="0">
                  <a:effectLst/>
                </a:rPr>
                <a:t>  = 1 –        = </a:t>
              </a:r>
              <a:r>
                <a:rPr lang="en-US" i="1" dirty="0">
                  <a:effectLst/>
                </a:rPr>
                <a:t>P</a:t>
              </a:r>
              <a:r>
                <a:rPr lang="en-US" baseline="-25000" dirty="0">
                  <a:effectLst/>
                </a:rPr>
                <a:t>0</a:t>
              </a:r>
              <a:endParaRPr lang="el-GR" i="1">
                <a:effectLst/>
              </a:endParaRPr>
            </a:p>
          </p:txBody>
        </p:sp>
        <p:grpSp>
          <p:nvGrpSpPr>
            <p:cNvPr id="249883" name="Group 27"/>
            <p:cNvGrpSpPr>
              <a:grpSpLocks/>
            </p:cNvGrpSpPr>
            <p:nvPr/>
          </p:nvGrpSpPr>
          <p:grpSpPr bwMode="auto">
            <a:xfrm>
              <a:off x="1008" y="3024"/>
              <a:ext cx="240" cy="538"/>
              <a:chOff x="1008" y="3168"/>
              <a:chExt cx="240" cy="538"/>
            </a:xfrm>
          </p:grpSpPr>
          <p:sp>
            <p:nvSpPr>
              <p:cNvPr id="249884" name="Text Box 28"/>
              <p:cNvSpPr txBox="1">
                <a:spLocks noChangeArrowheads="1"/>
              </p:cNvSpPr>
              <p:nvPr/>
            </p:nvSpPr>
            <p:spPr bwMode="auto">
              <a:xfrm>
                <a:off x="1008" y="3168"/>
                <a:ext cx="240" cy="5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l-GR">
                    <a:effectLst/>
                  </a:rPr>
                  <a:t>λ</a:t>
                </a:r>
                <a:endParaRPr lang="en-US" dirty="0">
                  <a:effectLst/>
                </a:endParaRPr>
              </a:p>
              <a:p>
                <a:pPr marL="342900" indent="-342900">
                  <a:spcBef>
                    <a:spcPct val="50000"/>
                  </a:spcBef>
                  <a:buFont typeface="Wingdings" charset="2"/>
                  <a:buNone/>
                </a:pPr>
                <a:r>
                  <a:rPr lang="el-GR">
                    <a:effectLst/>
                  </a:rPr>
                  <a:t>μ</a:t>
                </a:r>
              </a:p>
            </p:txBody>
          </p:sp>
          <p:sp>
            <p:nvSpPr>
              <p:cNvPr id="249885" name="Line 29"/>
              <p:cNvSpPr>
                <a:spLocks noChangeShapeType="1"/>
              </p:cNvSpPr>
              <p:nvPr/>
            </p:nvSpPr>
            <p:spPr bwMode="auto">
              <a:xfrm>
                <a:off x="1008" y="3456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>
                  <a:effectLst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112078"/>
            <a:ext cx="91313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Single-Server Model Example </a:t>
            </a:r>
            <a:r>
              <a:rPr lang="en-US" sz="2700" dirty="0"/>
              <a:t>– Disneyland Ride</a:t>
            </a:r>
            <a:br>
              <a:rPr lang="en-US" sz="2700" dirty="0"/>
            </a:br>
            <a:r>
              <a:rPr lang="en-US" sz="2000" dirty="0"/>
              <a:t>(you don’t need to know how to do the calculations)</a:t>
            </a:r>
          </a:p>
        </p:txBody>
      </p:sp>
      <p:pic>
        <p:nvPicPr>
          <p:cNvPr id="25088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657599" y="2057400"/>
            <a:ext cx="4055187" cy="1909143"/>
          </a:xfrm>
          <a:noFill/>
          <a:ln/>
        </p:spPr>
      </p:pic>
      <p:pic>
        <p:nvPicPr>
          <p:cNvPr id="25088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9503" y="4343400"/>
            <a:ext cx="5638800" cy="117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372501" y="1066800"/>
            <a:ext cx="3246402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None/>
            </a:pPr>
            <a:r>
              <a:rPr lang="en-US" sz="2400" dirty="0">
                <a:solidFill>
                  <a:srgbClr val="FF0000"/>
                </a:solidFill>
                <a:effectLst/>
                <a:latin typeface="Symbol" pitchFamily="18" charset="2"/>
              </a:rPr>
              <a:t>l</a:t>
            </a:r>
            <a:r>
              <a:rPr lang="en-US" sz="2400" dirty="0">
                <a:solidFill>
                  <a:srgbClr val="FF0000"/>
                </a:solidFill>
                <a:effectLst/>
              </a:rPr>
              <a:t> = 24; </a:t>
            </a:r>
            <a:r>
              <a:rPr lang="en-US" dirty="0">
                <a:solidFill>
                  <a:srgbClr val="FF0000"/>
                </a:solidFill>
              </a:rPr>
              <a:t>mean arrival rate</a:t>
            </a:r>
            <a:endParaRPr lang="en-US" sz="2400" dirty="0">
              <a:solidFill>
                <a:srgbClr val="FF0000"/>
              </a:solidFill>
              <a:effectLst/>
            </a:endParaRPr>
          </a:p>
          <a:p>
            <a:pPr marL="0" lvl="1">
              <a:buNone/>
            </a:pPr>
            <a:r>
              <a:rPr lang="en-US" sz="2400" dirty="0">
                <a:solidFill>
                  <a:srgbClr val="FF0000"/>
                </a:solidFill>
                <a:effectLst/>
                <a:latin typeface="Symbol" pitchFamily="18" charset="2"/>
              </a:rPr>
              <a:t>m</a:t>
            </a:r>
            <a:r>
              <a:rPr lang="en-US" sz="2400" dirty="0">
                <a:solidFill>
                  <a:srgbClr val="FF0000"/>
                </a:solidFill>
                <a:effectLst/>
              </a:rPr>
              <a:t> = 30;</a:t>
            </a:r>
            <a:r>
              <a:rPr lang="en-US" dirty="0">
                <a:solidFill>
                  <a:srgbClr val="FF0000"/>
                </a:solidFill>
              </a:rPr>
              <a:t> mean service rate</a:t>
            </a:r>
            <a:endParaRPr lang="en-US" sz="2400" dirty="0">
              <a:solidFill>
                <a:srgbClr val="FF0000"/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203094"/>
            <a:ext cx="45720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sz="1800" dirty="0"/>
              <a:t>Probability no customers</a:t>
            </a:r>
          </a:p>
          <a:p>
            <a:pPr>
              <a:buNone/>
            </a:pPr>
            <a:r>
              <a:rPr lang="en-US" sz="1800" dirty="0"/>
              <a:t>in queuing system (Po)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00" y="3075057"/>
            <a:ext cx="364490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/>
              <a:t>Average number of </a:t>
            </a:r>
          </a:p>
          <a:p>
            <a:pPr>
              <a:buNone/>
            </a:pPr>
            <a:r>
              <a:rPr lang="en-US" sz="1800" dirty="0"/>
              <a:t>customers in queuing system (L)</a:t>
            </a:r>
          </a:p>
        </p:txBody>
      </p:sp>
      <p:sp>
        <p:nvSpPr>
          <p:cNvPr id="4" name="Rectangle 3"/>
          <p:cNvSpPr/>
          <p:nvPr/>
        </p:nvSpPr>
        <p:spPr>
          <a:xfrm>
            <a:off x="-2540" y="4343400"/>
            <a:ext cx="274574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Average number of </a:t>
            </a:r>
          </a:p>
          <a:p>
            <a:pPr>
              <a:buNone/>
            </a:pPr>
            <a:r>
              <a:rPr lang="en-US" dirty="0"/>
              <a:t>customers in </a:t>
            </a:r>
          </a:p>
          <a:p>
            <a:pPr>
              <a:buNone/>
            </a:pPr>
            <a:r>
              <a:rPr lang="en-US" dirty="0"/>
              <a:t>waiting line (Lq)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6838"/>
            <a:ext cx="91440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Single-Server Model Example </a:t>
            </a:r>
            <a:r>
              <a:rPr lang="en-US" sz="2700" dirty="0"/>
              <a:t>– Disneyland Ride</a:t>
            </a:r>
            <a:br>
              <a:rPr lang="en-US" sz="2000" dirty="0"/>
            </a:br>
            <a:r>
              <a:rPr lang="en-US" sz="2000" dirty="0"/>
              <a:t>(you don’t need to know how to do the calculations)</a:t>
            </a:r>
          </a:p>
        </p:txBody>
      </p:sp>
      <p:pic>
        <p:nvPicPr>
          <p:cNvPr id="25600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16150" y="2317750"/>
            <a:ext cx="4864100" cy="2755900"/>
          </a:xfrm>
          <a:noFill/>
          <a:ln/>
        </p:spPr>
      </p:pic>
      <p:sp>
        <p:nvSpPr>
          <p:cNvPr id="2" name="Rectangle 1"/>
          <p:cNvSpPr/>
          <p:nvPr/>
        </p:nvSpPr>
        <p:spPr>
          <a:xfrm>
            <a:off x="25400" y="1752600"/>
            <a:ext cx="2362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 (W) Average time customer spends</a:t>
            </a:r>
          </a:p>
          <a:p>
            <a:pPr>
              <a:buNone/>
            </a:pPr>
            <a:r>
              <a:rPr lang="en-US" dirty="0"/>
              <a:t>in queuing system.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00" y="2971800"/>
            <a:ext cx="2527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(Wq)  Average time customer spends</a:t>
            </a:r>
          </a:p>
          <a:p>
            <a:pPr>
              <a:buNone/>
            </a:pPr>
            <a:r>
              <a:rPr lang="en-US" dirty="0"/>
              <a:t>waiting in line.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00" y="4191000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dirty="0"/>
              <a:t>(</a:t>
            </a:r>
            <a:r>
              <a:rPr lang="el-GR" i="1" dirty="0">
                <a:effectLst/>
              </a:rPr>
              <a:t>ρ</a:t>
            </a:r>
            <a:r>
              <a:rPr lang="en-AU" i="1" dirty="0">
                <a:effectLst/>
              </a:rPr>
              <a:t>) </a:t>
            </a:r>
            <a:r>
              <a:rPr lang="en-US" dirty="0"/>
              <a:t> Probability that </a:t>
            </a:r>
          </a:p>
          <a:p>
            <a:pPr>
              <a:buNone/>
            </a:pPr>
            <a:r>
              <a:rPr lang="en-US" dirty="0"/>
              <a:t>server  is busy and </a:t>
            </a:r>
          </a:p>
          <a:p>
            <a:pPr>
              <a:buNone/>
            </a:pPr>
            <a:r>
              <a:rPr lang="en-US" dirty="0"/>
              <a:t>a customer  has to</a:t>
            </a:r>
          </a:p>
          <a:p>
            <a:pPr>
              <a:buNone/>
            </a:pPr>
            <a:r>
              <a:rPr lang="en-US" dirty="0"/>
              <a:t>wait (utilization factor).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72501" y="873137"/>
            <a:ext cx="3246402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None/>
            </a:pPr>
            <a:r>
              <a:rPr lang="en-US" sz="2400" dirty="0">
                <a:solidFill>
                  <a:srgbClr val="FF0000"/>
                </a:solidFill>
                <a:effectLst/>
                <a:latin typeface="Symbol" pitchFamily="18" charset="2"/>
              </a:rPr>
              <a:t>l</a:t>
            </a:r>
            <a:r>
              <a:rPr lang="en-US" sz="2400" dirty="0">
                <a:solidFill>
                  <a:srgbClr val="FF0000"/>
                </a:solidFill>
                <a:effectLst/>
              </a:rPr>
              <a:t> = 24; </a:t>
            </a:r>
            <a:r>
              <a:rPr lang="en-US" dirty="0">
                <a:solidFill>
                  <a:srgbClr val="FF0000"/>
                </a:solidFill>
              </a:rPr>
              <a:t>mean arrival rate</a:t>
            </a:r>
            <a:endParaRPr lang="en-US" sz="2400" dirty="0">
              <a:solidFill>
                <a:srgbClr val="FF0000"/>
              </a:solidFill>
              <a:effectLst/>
            </a:endParaRPr>
          </a:p>
          <a:p>
            <a:pPr marL="0" lvl="1">
              <a:buNone/>
            </a:pPr>
            <a:r>
              <a:rPr lang="en-US" sz="2400" dirty="0">
                <a:solidFill>
                  <a:srgbClr val="FF0000"/>
                </a:solidFill>
                <a:effectLst/>
                <a:latin typeface="Symbol" pitchFamily="18" charset="2"/>
              </a:rPr>
              <a:t>m</a:t>
            </a:r>
            <a:r>
              <a:rPr lang="en-US" sz="2400" dirty="0">
                <a:solidFill>
                  <a:srgbClr val="FF0000"/>
                </a:solidFill>
                <a:effectLst/>
              </a:rPr>
              <a:t> = 30;</a:t>
            </a:r>
            <a:r>
              <a:rPr lang="en-US" dirty="0">
                <a:solidFill>
                  <a:srgbClr val="FF0000"/>
                </a:solidFill>
              </a:rPr>
              <a:t> mean service rate</a:t>
            </a:r>
            <a:endParaRPr lang="en-US" sz="2400" dirty="0"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68680" y="35560"/>
            <a:ext cx="7378700" cy="914400"/>
          </a:xfrm>
        </p:spPr>
        <p:txBody>
          <a:bodyPr>
            <a:normAutofit/>
          </a:bodyPr>
          <a:lstStyle/>
          <a:p>
            <a:r>
              <a:rPr lang="en-US" dirty="0"/>
              <a:t>Traditional Cost Relationships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219200" y="1420019"/>
            <a:ext cx="6629400" cy="3971925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5400" y="777081"/>
            <a:ext cx="6553200" cy="604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rgbClr val="0046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As service improves, cost increases</a:t>
            </a:r>
          </a:p>
        </p:txBody>
      </p:sp>
    </p:spTree>
    <p:extLst>
      <p:ext uri="{BB962C8B-B14F-4D97-AF65-F5344CB8AC3E}">
        <p14:creationId xmlns:p14="http://schemas.microsoft.com/office/powerpoint/2010/main" val="1030463723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96838"/>
            <a:ext cx="8458200" cy="792162"/>
          </a:xfrm>
        </p:spPr>
        <p:txBody>
          <a:bodyPr>
            <a:normAutofit/>
          </a:bodyPr>
          <a:lstStyle/>
          <a:p>
            <a:r>
              <a:rPr lang="en-US" dirty="0"/>
              <a:t>Service Improvement Analysis </a:t>
            </a:r>
            <a:r>
              <a:rPr lang="en-US" sz="2400" dirty="0"/>
              <a:t>– Disneyland Ride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1"/>
            <a:ext cx="8686800" cy="3810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Waiting time for the ride (8 min.) is too long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Increase the service rate </a:t>
            </a:r>
            <a:r>
              <a:rPr lang="en-US" dirty="0"/>
              <a:t>(How: make people move through the ride faster; effect on service experience???)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Reduce the arrival rate </a:t>
            </a:r>
            <a:r>
              <a:rPr lang="en-US" dirty="0"/>
              <a:t>(How: stop people from joining the queue; effect on service experience???)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Build a second Disneyland Ride (BIG $)</a:t>
            </a:r>
          </a:p>
          <a:p>
            <a:endParaRPr lang="en-US" dirty="0"/>
          </a:p>
          <a:p>
            <a:r>
              <a:rPr lang="en-US" dirty="0"/>
              <a:t>Are these improvements to service worth the cost? (to us &amp; the customer?)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226" y="4876800"/>
            <a:ext cx="918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buNone/>
            </a:pPr>
            <a:r>
              <a:rPr lang="en-US" sz="2800" dirty="0">
                <a:solidFill>
                  <a:srgbClr val="00B050"/>
                </a:solidFill>
              </a:rPr>
              <a:t>How could we solve this customer service problem?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5440" y="86678"/>
            <a:ext cx="8458200" cy="792162"/>
          </a:xfrm>
        </p:spPr>
        <p:txBody>
          <a:bodyPr/>
          <a:lstStyle/>
          <a:p>
            <a:r>
              <a:rPr lang="en-US" b="1" dirty="0"/>
              <a:t>Psychology of Waiting</a:t>
            </a:r>
          </a:p>
        </p:txBody>
      </p:sp>
      <p:pic>
        <p:nvPicPr>
          <p:cNvPr id="239625" name="Picture 9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295400"/>
            <a:ext cx="4038600" cy="3704831"/>
          </a:xfrm>
          <a:noFill/>
          <a:ln/>
        </p:spPr>
      </p:pic>
      <p:sp>
        <p:nvSpPr>
          <p:cNvPr id="239623" name="Rectangle 7"/>
          <p:cNvSpPr>
            <a:spLocks noGrp="1" noChangeArrowheads="1"/>
          </p:cNvSpPr>
          <p:nvPr>
            <p:ph sz="half" idx="2"/>
          </p:nvPr>
        </p:nvSpPr>
        <p:spPr>
          <a:xfrm>
            <a:off x="4648200" y="1244600"/>
            <a:ext cx="4038600" cy="45259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Other Examples:</a:t>
            </a:r>
          </a:p>
          <a:p>
            <a:pPr>
              <a:lnSpc>
                <a:spcPct val="90000"/>
              </a:lnSpc>
            </a:pPr>
            <a:r>
              <a:rPr lang="en-US" dirty="0"/>
              <a:t>Waiting rooms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magazines and newspapers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televisions</a:t>
            </a:r>
          </a:p>
          <a:p>
            <a:pPr>
              <a:lnSpc>
                <a:spcPct val="90000"/>
              </a:lnSpc>
            </a:pPr>
            <a:r>
              <a:rPr lang="en-US" dirty="0"/>
              <a:t>Bank of America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mirrors</a:t>
            </a:r>
          </a:p>
          <a:p>
            <a:pPr>
              <a:lnSpc>
                <a:spcPct val="90000"/>
              </a:lnSpc>
            </a:pPr>
            <a:r>
              <a:rPr lang="en-US" dirty="0"/>
              <a:t>Supermarkets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magazines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“impulse purchases”</a:t>
            </a:r>
          </a:p>
        </p:txBody>
      </p:sp>
    </p:spTree>
    <p:extLst>
      <p:ext uri="{BB962C8B-B14F-4D97-AF65-F5344CB8AC3E}">
        <p14:creationId xmlns:p14="http://schemas.microsoft.com/office/powerpoint/2010/main" val="192414503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C803F-5CFE-45F7-9323-56793879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9491"/>
            <a:ext cx="5486400" cy="5608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0CB64-AA49-41FB-9BAD-DB3A1B74F1E7}"/>
              </a:ext>
            </a:extLst>
          </p:cNvPr>
          <p:cNvSpPr txBox="1"/>
          <p:nvPr/>
        </p:nvSpPr>
        <p:spPr>
          <a:xfrm>
            <a:off x="1676400" y="5624899"/>
            <a:ext cx="8839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Statistical Showcase Australia's Services Industry 2020 v4, Australian Services Roundtable.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874967180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96838"/>
            <a:ext cx="8458200" cy="792162"/>
          </a:xfrm>
        </p:spPr>
        <p:txBody>
          <a:bodyPr/>
          <a:lstStyle/>
          <a:p>
            <a:r>
              <a:rPr lang="en-US" dirty="0"/>
              <a:t>Psychology of Waiting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Preferential treatment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dirty="0"/>
              <a:t>Grocery stores:  express lanes for customers with few purchases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dirty="0"/>
              <a:t>Airlines/Car rental agencies:  special cards available to frequent-users or for an additional fee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dirty="0"/>
              <a:t>Phone retailers:  route calls to more or less experienced salespeople based on customer’s sales history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Critical service providers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dirty="0"/>
              <a:t>services of police department, fire department, etc.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2400" dirty="0"/>
              <a:t>waiting is unacceptable; cost is not important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912580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Operations Strategy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Managers must carefully weigh the costs and benefits of service system capacity alternatives</a:t>
            </a:r>
          </a:p>
          <a:p>
            <a:pPr eaLnBrk="1" hangingPunct="1"/>
            <a:r>
              <a:rPr lang="en-US" sz="2400" dirty="0"/>
              <a:t>Options for reducing wait times:</a:t>
            </a:r>
          </a:p>
          <a:p>
            <a:pPr lvl="1" eaLnBrk="1" hangingPunct="1"/>
            <a:r>
              <a:rPr lang="en-US" sz="2000" dirty="0"/>
              <a:t>Work to increase processing rates, instead of increasing the number of servers</a:t>
            </a:r>
          </a:p>
          <a:p>
            <a:pPr lvl="1" eaLnBrk="1" hangingPunct="1"/>
            <a:r>
              <a:rPr lang="en-US" sz="2000" dirty="0"/>
              <a:t> Use new processing equipment and/or methods</a:t>
            </a:r>
          </a:p>
          <a:p>
            <a:pPr lvl="1" eaLnBrk="1" hangingPunct="1"/>
            <a:r>
              <a:rPr lang="en-US" sz="2000" dirty="0"/>
              <a:t>Reduce processing time variability through standardization</a:t>
            </a:r>
          </a:p>
          <a:p>
            <a:pPr lvl="1" eaLnBrk="1" hangingPunct="1"/>
            <a:r>
              <a:rPr lang="en-US" sz="2000" dirty="0"/>
              <a:t>Shift demand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810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>
                <a:solidFill>
                  <a:prstClr val="black">
                    <a:lumMod val="95000"/>
                    <a:lumOff val="5000"/>
                  </a:prstClr>
                </a:solidFill>
              </a:rPr>
              <a:t>Copyright ©2021 McGraw-Hill Education. All rights reserved. No reproduction or distribution without the prior written consent of McGraw-Hill Education.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Basis of Front Office/Back Office (</a:t>
            </a:r>
            <a:r>
              <a:rPr lang="en-AU" b="1" dirty="0">
                <a:hlinkClick r:id="rId3" action="ppaction://hlinksldjump"/>
              </a:rPr>
              <a:t>FO/BO</a:t>
            </a:r>
            <a:r>
              <a:rPr lang="en-AU" b="1" dirty="0"/>
              <a:t>)</a:t>
            </a:r>
            <a:endParaRPr lang="en-AU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43063"/>
            <a:ext cx="7772400" cy="14478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AU" dirty="0"/>
              <a:t>Customer presence</a:t>
            </a:r>
          </a:p>
          <a:p>
            <a:pPr eaLnBrk="1" hangingPunct="1"/>
            <a:r>
              <a:rPr lang="en-AU" dirty="0"/>
              <a:t>Decoupling: separation of tasks and jobs.</a:t>
            </a:r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990600" y="2895600"/>
            <a:ext cx="62865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None/>
            </a:pPr>
            <a:r>
              <a:rPr lang="en-AU" dirty="0">
                <a:solidFill>
                  <a:schemeClr val="accent2"/>
                </a:solidFill>
              </a:rPr>
              <a:t>To: Improve Efficiency (do more with less)</a:t>
            </a:r>
          </a:p>
          <a:p>
            <a:pPr algn="ctr">
              <a:buNone/>
            </a:pPr>
            <a:r>
              <a:rPr lang="en-AU" dirty="0">
                <a:solidFill>
                  <a:schemeClr val="accent2"/>
                </a:solidFill>
              </a:rPr>
              <a:t>match: Worker personality type</a:t>
            </a:r>
          </a:p>
          <a:p>
            <a:pPr algn="ctr">
              <a:buNone/>
            </a:pPr>
            <a:r>
              <a:rPr lang="en-AU" dirty="0">
                <a:solidFill>
                  <a:schemeClr val="accent2"/>
                </a:solidFill>
              </a:rPr>
              <a:t>and, Improve Quality</a:t>
            </a:r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428625" y="4429125"/>
            <a:ext cx="835818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None/>
            </a:pPr>
            <a:r>
              <a:rPr lang="en-AU" dirty="0">
                <a:solidFill>
                  <a:srgbClr val="FF0000"/>
                </a:solidFill>
              </a:rPr>
              <a:t>To address competitive advantage in terms of:</a:t>
            </a:r>
          </a:p>
          <a:p>
            <a:pPr>
              <a:buNone/>
            </a:pPr>
            <a:r>
              <a:rPr lang="en-AU" dirty="0">
                <a:solidFill>
                  <a:srgbClr val="FF0000"/>
                </a:solidFill>
              </a:rPr>
              <a:t>Cost 			Quality</a:t>
            </a:r>
          </a:p>
          <a:p>
            <a:pPr>
              <a:buNone/>
            </a:pPr>
            <a:r>
              <a:rPr lang="en-AU" dirty="0">
                <a:solidFill>
                  <a:srgbClr val="FF0000"/>
                </a:solidFill>
              </a:rPr>
              <a:t>Response time		Delivery Speed</a:t>
            </a:r>
          </a:p>
          <a:p>
            <a:pPr>
              <a:buNone/>
            </a:pPr>
            <a:r>
              <a:rPr lang="en-AU" dirty="0">
                <a:solidFill>
                  <a:srgbClr val="FF0000"/>
                </a:solidFill>
              </a:rPr>
              <a:t>Flexibility		Effectiveness (do the right thing)</a:t>
            </a:r>
          </a:p>
        </p:txBody>
      </p:sp>
    </p:spTree>
    <p:extLst>
      <p:ext uri="{BB962C8B-B14F-4D97-AF65-F5344CB8AC3E}">
        <p14:creationId xmlns:p14="http://schemas.microsoft.com/office/powerpoint/2010/main" val="983920529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sz="3200" b="1" dirty="0"/>
              <a:t>Service Experience</a:t>
            </a:r>
            <a:br>
              <a:rPr lang="en-AU" sz="3200" dirty="0"/>
            </a:br>
            <a:r>
              <a:rPr lang="en-AU" sz="3200" dirty="0"/>
              <a:t>Dimensions of successful experiences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28775"/>
            <a:ext cx="8229600" cy="3989388"/>
          </a:xfrm>
        </p:spPr>
        <p:txBody>
          <a:bodyPr/>
          <a:lstStyle/>
          <a:p>
            <a:r>
              <a:rPr lang="en-AU" dirty="0"/>
              <a:t>Context</a:t>
            </a:r>
          </a:p>
          <a:p>
            <a:pPr eaLnBrk="1" hangingPunct="1"/>
            <a:r>
              <a:rPr lang="en-AU" dirty="0"/>
              <a:t>Engagement</a:t>
            </a:r>
          </a:p>
          <a:p>
            <a:pPr eaLnBrk="1" hangingPunct="1"/>
            <a:r>
              <a:rPr lang="en-AU" dirty="0"/>
              <a:t>Time</a:t>
            </a:r>
          </a:p>
          <a:p>
            <a:pPr eaLnBrk="1" hangingPunct="1">
              <a:buFontTx/>
              <a:buNone/>
            </a:pPr>
            <a:endParaRPr lang="en-AU" dirty="0"/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229600" cy="777875"/>
          </a:xfrm>
        </p:spPr>
        <p:txBody>
          <a:bodyPr>
            <a:normAutofit/>
          </a:bodyPr>
          <a:lstStyle/>
          <a:p>
            <a:pPr eaLnBrk="1" hangingPunct="1"/>
            <a:r>
              <a:rPr lang="en-AU" sz="3200" dirty="0"/>
              <a:t>Engagement (examples)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143000" y="914400"/>
            <a:ext cx="8001000" cy="1066800"/>
          </a:xfrm>
        </p:spPr>
        <p:txBody>
          <a:bodyPr/>
          <a:lstStyle/>
          <a:p>
            <a:pPr eaLnBrk="1" hangingPunct="1"/>
            <a:r>
              <a:rPr lang="en-AU" sz="2000" dirty="0"/>
              <a:t>Customer must become engaged in creating the experience either personally or virtually</a:t>
            </a:r>
          </a:p>
          <a:p>
            <a:pPr eaLnBrk="1" hangingPunct="1"/>
            <a:r>
              <a:rPr lang="en-AU" sz="2000" dirty="0"/>
              <a:t>Immersed or absorbed</a:t>
            </a:r>
            <a:endParaRPr lang="en-US" dirty="0"/>
          </a:p>
        </p:txBody>
      </p:sp>
      <p:pic>
        <p:nvPicPr>
          <p:cNvPr id="40964" name="Picture 3" descr="environment vs participatio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173287"/>
            <a:ext cx="7543800" cy="351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1" y="5599219"/>
            <a:ext cx="3851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None/>
            </a:pPr>
            <a:r>
              <a:rPr lang="en-US" sz="1400" dirty="0">
                <a:effectLst/>
                <a:latin typeface="Arial" charset="0"/>
              </a:rPr>
              <a:t>(Source:  Metters et al 2006, 101)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Quality of Service outcome </a:t>
            </a:r>
            <a:br>
              <a:rPr lang="en-US" sz="3200" dirty="0"/>
            </a:br>
            <a:r>
              <a:rPr lang="en-AU" sz="3200" dirty="0"/>
              <a:t>Evaluating service experiences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371600"/>
            <a:ext cx="8229600" cy="3989388"/>
          </a:xfrm>
        </p:spPr>
        <p:txBody>
          <a:bodyPr>
            <a:normAutofit/>
          </a:bodyPr>
          <a:lstStyle/>
          <a:p>
            <a:pPr eaLnBrk="1" hangingPunct="1"/>
            <a:r>
              <a:rPr lang="en-AU" sz="2800" dirty="0"/>
              <a:t>Observation</a:t>
            </a:r>
          </a:p>
          <a:p>
            <a:pPr eaLnBrk="1" hangingPunct="1"/>
            <a:r>
              <a:rPr lang="en-AU" sz="2800" dirty="0"/>
              <a:t>Customers’ documentation</a:t>
            </a:r>
          </a:p>
          <a:p>
            <a:pPr eaLnBrk="1" hangingPunct="1"/>
            <a:r>
              <a:rPr lang="en-AU" sz="2800" dirty="0"/>
              <a:t>In-depth interviews</a:t>
            </a:r>
          </a:p>
          <a:p>
            <a:pPr eaLnBrk="1" hangingPunct="1"/>
            <a:r>
              <a:rPr lang="en-AU" sz="2800" dirty="0"/>
              <a:t>Experiential blueprinting</a:t>
            </a: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295400"/>
            <a:ext cx="8064896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AU" sz="2600" dirty="0">
                <a:latin typeface="+mn-lt"/>
              </a:rPr>
              <a:t>Waiting lines apply to all aspects of organisational operations</a:t>
            </a:r>
          </a:p>
          <a:p>
            <a:pPr marL="514350" indent="-514350">
              <a:buAutoNum type="arabicPeriod"/>
            </a:pPr>
            <a:r>
              <a:rPr lang="en-AU" sz="2600" dirty="0">
                <a:latin typeface="+mn-lt"/>
              </a:rPr>
              <a:t>Balancing cost with service is a key issue</a:t>
            </a:r>
          </a:p>
          <a:p>
            <a:pPr marL="514350" indent="-514350">
              <a:buAutoNum type="arabicPeriod"/>
            </a:pPr>
            <a:r>
              <a:rPr lang="en-AU" sz="2600" dirty="0">
                <a:latin typeface="+mn-lt"/>
              </a:rPr>
              <a:t>How to ‘flow’ customers through the process</a:t>
            </a:r>
          </a:p>
          <a:p>
            <a:pPr marL="514350" indent="-514350">
              <a:buAutoNum type="arabicPeriod"/>
            </a:pPr>
            <a:r>
              <a:rPr lang="en-AU" sz="2600" dirty="0">
                <a:latin typeface="+mn-lt"/>
              </a:rPr>
              <a:t>Relationship between front office/back office is crucial</a:t>
            </a:r>
          </a:p>
          <a:p>
            <a:pPr marL="514350" indent="-514350">
              <a:buAutoNum type="arabicPeriod"/>
            </a:pPr>
            <a:r>
              <a:rPr lang="en-AU" sz="2600" dirty="0">
                <a:latin typeface="+mn-lt"/>
              </a:rPr>
              <a:t>The service experiences is a key aspect of managing operations in the service industry due to customers being involved in the delivery of the service.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>Summary: Service design, waiting lines, </a:t>
            </a:r>
          </a:p>
          <a:p>
            <a:r>
              <a:rPr lang="en-AU" sz="3200" dirty="0"/>
              <a:t>service experience</a:t>
            </a: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60680" y="119988"/>
            <a:ext cx="8458200" cy="792162"/>
          </a:xfrm>
        </p:spPr>
        <p:txBody>
          <a:bodyPr/>
          <a:lstStyle/>
          <a:p>
            <a:r>
              <a:rPr lang="en-US" dirty="0"/>
              <a:t>In the Lecture we covered: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077200" cy="3429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Service Economy</a:t>
            </a:r>
          </a:p>
          <a:p>
            <a:r>
              <a:rPr lang="en-US" dirty="0">
                <a:effectLst/>
              </a:rPr>
              <a:t>Characteristics of Services</a:t>
            </a:r>
          </a:p>
          <a:p>
            <a:r>
              <a:rPr lang="en-US" dirty="0">
                <a:effectLst/>
              </a:rPr>
              <a:t>Service Design Process</a:t>
            </a:r>
          </a:p>
          <a:p>
            <a:r>
              <a:rPr lang="en-US" dirty="0">
                <a:effectLst/>
              </a:rPr>
              <a:t>Tools for Service Design</a:t>
            </a:r>
          </a:p>
          <a:p>
            <a:r>
              <a:rPr lang="en-US" dirty="0">
                <a:effectLst/>
              </a:rPr>
              <a:t>Waiting Line Analysis for Service Improvement</a:t>
            </a:r>
          </a:p>
          <a:p>
            <a:r>
              <a:rPr lang="en-US" dirty="0"/>
              <a:t>Front office/Back office</a:t>
            </a:r>
          </a:p>
          <a:p>
            <a:r>
              <a:rPr lang="en-US" dirty="0">
                <a:effectLst/>
              </a:rPr>
              <a:t>Service Experience</a:t>
            </a:r>
          </a:p>
          <a:p>
            <a:r>
              <a:rPr lang="en-US" dirty="0"/>
              <a:t>Quality of Service outcome…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088796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Service Design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0" dirty="0"/>
              <a:t>Begins with a choice of service strategy, which determines the nature and focus of the service, and the target market</a:t>
            </a:r>
          </a:p>
          <a:p>
            <a:pPr lvl="1" eaLnBrk="1" hangingPunct="1"/>
            <a:r>
              <a:rPr lang="en-US" dirty="0"/>
              <a:t>Key issues in service design</a:t>
            </a:r>
          </a:p>
          <a:p>
            <a:pPr lvl="2" eaLnBrk="1" hangingPunct="1"/>
            <a:r>
              <a:rPr lang="en-US" dirty="0"/>
              <a:t>Degree of variation in service requirements</a:t>
            </a:r>
          </a:p>
          <a:p>
            <a:pPr lvl="2" eaLnBrk="1" hangingPunct="1"/>
            <a:r>
              <a:rPr lang="en-US" dirty="0"/>
              <a:t>Degree of customer contact and involvement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81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between Service</a:t>
            </a:r>
            <a:br>
              <a:rPr lang="en-US" dirty="0"/>
            </a:br>
            <a:r>
              <a:rPr lang="en-US" dirty="0"/>
              <a:t>and Product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Products are generally tangible; services are intangible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Services are created and delivered at the same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Services cannot be inventoried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Services are highly visible to consumers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Some services have low barriers to entry and exit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Location is often important to service design, with convenience as a major factor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Service systems range from those with little or no customer contact to those that have a very high degree of customer contact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Demand variability alternately creates waiting lines or idle service resources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81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0040" y="126483"/>
            <a:ext cx="8458200" cy="792162"/>
          </a:xfrm>
        </p:spPr>
        <p:txBody>
          <a:bodyPr/>
          <a:lstStyle/>
          <a:p>
            <a:r>
              <a:rPr lang="en-US" b="1" dirty="0"/>
              <a:t>Characteristics of Services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468775" y="1207625"/>
            <a:ext cx="8229600" cy="4525963"/>
          </a:xfrm>
        </p:spPr>
        <p:txBody>
          <a:bodyPr/>
          <a:lstStyle/>
          <a:p>
            <a:r>
              <a:rPr lang="en-US" sz="2800" dirty="0"/>
              <a:t>Services</a:t>
            </a:r>
          </a:p>
          <a:p>
            <a:pPr lvl="1"/>
            <a:r>
              <a:rPr lang="en-US" sz="2400" dirty="0"/>
              <a:t>acts, deeds, or performances</a:t>
            </a:r>
          </a:p>
          <a:p>
            <a:r>
              <a:rPr lang="en-US" sz="2800" dirty="0"/>
              <a:t>Goods</a:t>
            </a:r>
          </a:p>
          <a:p>
            <a:pPr lvl="1"/>
            <a:r>
              <a:rPr lang="en-US" sz="2400" dirty="0"/>
              <a:t>tangible objects</a:t>
            </a:r>
          </a:p>
          <a:p>
            <a:r>
              <a:rPr lang="en-US" sz="2800" dirty="0"/>
              <a:t>Facilitating services</a:t>
            </a:r>
          </a:p>
          <a:p>
            <a:pPr lvl="1"/>
            <a:r>
              <a:rPr lang="en-US" sz="2400" dirty="0"/>
              <a:t>accompany almost all purchases of goods</a:t>
            </a:r>
          </a:p>
          <a:p>
            <a:r>
              <a:rPr lang="en-US" sz="2800" dirty="0"/>
              <a:t>Facilitating goods</a:t>
            </a:r>
          </a:p>
          <a:p>
            <a:pPr lvl="1"/>
            <a:r>
              <a:rPr lang="en-US" sz="2400" dirty="0"/>
              <a:t>accompany almost all service purchases</a:t>
            </a:r>
          </a:p>
        </p:txBody>
      </p:sp>
    </p:spTree>
    <p:extLst>
      <p:ext uri="{BB962C8B-B14F-4D97-AF65-F5344CB8AC3E}">
        <p14:creationId xmlns:p14="http://schemas.microsoft.com/office/powerpoint/2010/main" val="2703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CE25-E586-42CD-9F05-9278DEA0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1524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Phases in service design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22A19E-9100-4850-9CEF-6B2F9AE9F23D}"/>
              </a:ext>
            </a:extLst>
          </p:cNvPr>
          <p:cNvSpPr/>
          <p:nvPr/>
        </p:nvSpPr>
        <p:spPr>
          <a:xfrm>
            <a:off x="324852" y="1056972"/>
            <a:ext cx="859054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>
                <a:latin typeface="+mn-lt"/>
              </a:rPr>
              <a:t>Conceptualize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	Idea generation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	Assessment of customer wants/needs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	Assessment of demand potential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>
                <a:latin typeface="+mn-lt"/>
              </a:rPr>
              <a:t>Identify service package components needed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>
                <a:latin typeface="+mn-lt"/>
              </a:rPr>
              <a:t>Determine performance specifications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>
                <a:latin typeface="+mn-lt"/>
              </a:rPr>
              <a:t>Translate performance specifications into design specifications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>
                <a:latin typeface="+mn-lt"/>
              </a:rPr>
              <a:t>Translate design specifications into delivery specifications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0CE68-D16B-433E-B766-F5E522B0C846}"/>
              </a:ext>
            </a:extLst>
          </p:cNvPr>
          <p:cNvSpPr txBox="1"/>
          <p:nvPr/>
        </p:nvSpPr>
        <p:spPr>
          <a:xfrm>
            <a:off x="1079500" y="6350000"/>
            <a:ext cx="781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6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47" name="Rectangle 75"/>
          <p:cNvSpPr>
            <a:spLocks noGrp="1" noChangeArrowheads="1"/>
          </p:cNvSpPr>
          <p:nvPr>
            <p:ph type="title"/>
          </p:nvPr>
        </p:nvSpPr>
        <p:spPr>
          <a:xfrm>
            <a:off x="381000" y="-147320"/>
            <a:ext cx="2438400" cy="23622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b="1" dirty="0">
                <a:effectLst/>
              </a:rPr>
              <a:t>Service Design Process</a:t>
            </a:r>
          </a:p>
        </p:txBody>
      </p:sp>
      <p:pic>
        <p:nvPicPr>
          <p:cNvPr id="207949" name="Picture 77"/>
          <p:cNvPicPr>
            <a:picLocks noChangeAspect="1" noChangeArrowheads="1"/>
          </p:cNvPicPr>
          <p:nvPr/>
        </p:nvPicPr>
        <p:blipFill>
          <a:blip r:embed="rId3" cstate="print"/>
          <a:srcRect l="6452" t="2567" r="11828" b="2460"/>
          <a:stretch>
            <a:fillRect/>
          </a:stretch>
        </p:blipFill>
        <p:spPr bwMode="auto">
          <a:xfrm>
            <a:off x="2882900" y="103145"/>
            <a:ext cx="5791200" cy="56388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.4.1.2"/>
  <p:tag name="PPTVERSION" val="15"/>
  <p:tag name="TPOS" val="2"/>
</p:tagLst>
</file>

<file path=ppt/theme/theme1.xml><?xml version="1.0" encoding="utf-8"?>
<a:theme xmlns:a="http://schemas.openxmlformats.org/drawingml/2006/main" name="QUTbusinessschoo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QUTbusinessschool</Template>
  <TotalTime>2482</TotalTime>
  <Words>2353</Words>
  <Application>Microsoft Office PowerPoint</Application>
  <PresentationFormat>On-screen Show (4:3)</PresentationFormat>
  <Paragraphs>427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Constantia</vt:lpstr>
      <vt:lpstr>Helvetica</vt:lpstr>
      <vt:lpstr>Symbol</vt:lpstr>
      <vt:lpstr>Tahoma</vt:lpstr>
      <vt:lpstr>Times New Roman</vt:lpstr>
      <vt:lpstr>Wingdings</vt:lpstr>
      <vt:lpstr>QUTbusinessschool</vt:lpstr>
      <vt:lpstr>MGB235 Monitoring and Managing Operational Performance</vt:lpstr>
      <vt:lpstr>Lecture Outline</vt:lpstr>
      <vt:lpstr>Service Economy</vt:lpstr>
      <vt:lpstr>PowerPoint Presentation</vt:lpstr>
      <vt:lpstr>Service Design</vt:lpstr>
      <vt:lpstr>Differences between Service and Product Design</vt:lpstr>
      <vt:lpstr>Characteristics of Services</vt:lpstr>
      <vt:lpstr>Phases in service design process</vt:lpstr>
      <vt:lpstr>Service Design Process</vt:lpstr>
      <vt:lpstr>The Well-Designed Service System</vt:lpstr>
      <vt:lpstr>Successful Service Design</vt:lpstr>
      <vt:lpstr>Operations Strategy</vt:lpstr>
      <vt:lpstr>Service Process Matrix</vt:lpstr>
      <vt:lpstr>High vs. Low Contact Services</vt:lpstr>
      <vt:lpstr>High vs. Low Contact Services</vt:lpstr>
      <vt:lpstr>High vs. Low Contact Services</vt:lpstr>
      <vt:lpstr>High vs. Low Contact Services</vt:lpstr>
      <vt:lpstr>Tools for Service Design</vt:lpstr>
      <vt:lpstr>Service Blueprinting</vt:lpstr>
      <vt:lpstr>Service Blueprinting</vt:lpstr>
      <vt:lpstr>PowerPoint Presentation</vt:lpstr>
      <vt:lpstr>Elements of Waiting Line Analysis</vt:lpstr>
      <vt:lpstr>Queuing Theory</vt:lpstr>
      <vt:lpstr>Waiting Lines  Understand your Customer/ Population Characteristics</vt:lpstr>
      <vt:lpstr>Example Priority Rules</vt:lpstr>
      <vt:lpstr>Elements of Waiting Line Analysis</vt:lpstr>
      <vt:lpstr>Waiting Line System Decide on the Number of Lines/Servers</vt:lpstr>
      <vt:lpstr>Elements of Waiting Line Analysis</vt:lpstr>
      <vt:lpstr>Poisson and Negative Exponential</vt:lpstr>
      <vt:lpstr>Operating Characteristics</vt:lpstr>
      <vt:lpstr>Waiting Line Metrics</vt:lpstr>
      <vt:lpstr>Basic Single-Server Model</vt:lpstr>
      <vt:lpstr>Basic Single-Server Model (you don’t need to know how to do the calculations)</vt:lpstr>
      <vt:lpstr>Basic Single-Server Model (you don’t need to know how to do the calculations)</vt:lpstr>
      <vt:lpstr>Basic Single-Server Model Example – Disneyland Ride (you don’t need to know how to do the calculations)</vt:lpstr>
      <vt:lpstr>Basic Single-Server Model Example – Disneyland Ride (you don’t need to know how to do the calculations)</vt:lpstr>
      <vt:lpstr>Traditional Cost Relationships</vt:lpstr>
      <vt:lpstr>Service Improvement Analysis – Disneyland Ride</vt:lpstr>
      <vt:lpstr>Psychology of Waiting</vt:lpstr>
      <vt:lpstr>Psychology of Waiting</vt:lpstr>
      <vt:lpstr>Operations Strategy</vt:lpstr>
      <vt:lpstr>Basis of Front Office/Back Office (FO/BO)</vt:lpstr>
      <vt:lpstr>Service Experience Dimensions of successful experiences</vt:lpstr>
      <vt:lpstr>Engagement (examples)</vt:lpstr>
      <vt:lpstr>Quality of Service outcome  Evaluating service experiences</vt:lpstr>
      <vt:lpstr>PowerPoint Presentation</vt:lpstr>
      <vt:lpstr>In the Lecture we covered: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Products and Services</dc:title>
  <dc:creator>Lance Matheson</dc:creator>
  <cp:lastModifiedBy>Kavoos Mohannak</cp:lastModifiedBy>
  <cp:revision>149</cp:revision>
  <cp:lastPrinted>2016-08-30T03:49:41Z</cp:lastPrinted>
  <dcterms:created xsi:type="dcterms:W3CDTF">2004-12-04T04:02:51Z</dcterms:created>
  <dcterms:modified xsi:type="dcterms:W3CDTF">2023-08-22T03:17:38Z</dcterms:modified>
</cp:coreProperties>
</file>